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3" r:id="rId2"/>
    <p:sldId id="268" r:id="rId3"/>
    <p:sldId id="269" r:id="rId4"/>
    <p:sldId id="266" r:id="rId5"/>
    <p:sldId id="262" r:id="rId6"/>
    <p:sldId id="267" r:id="rId7"/>
    <p:sldId id="263" r:id="rId8"/>
    <p:sldId id="264" r:id="rId9"/>
    <p:sldId id="271" r:id="rId10"/>
    <p:sldId id="272" r:id="rId11"/>
    <p:sldId id="270"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774B15-48DC-4A70-A72A-08B8BC36AF03}" type="datetimeFigureOut">
              <a:rPr lang="sv-SE" smtClean="0"/>
              <a:t>2018-11-12</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E2CCCE-3DE7-48D4-8B8B-3E12D81E66E2}" type="slidenum">
              <a:rPr lang="sv-SE" smtClean="0"/>
              <a:t>‹#›</a:t>
            </a:fld>
            <a:endParaRPr lang="sv-SE"/>
          </a:p>
        </p:txBody>
      </p:sp>
    </p:spTree>
    <p:extLst>
      <p:ext uri="{BB962C8B-B14F-4D97-AF65-F5344CB8AC3E}">
        <p14:creationId xmlns:p14="http://schemas.microsoft.com/office/powerpoint/2010/main" val="2881197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1.1. Analysera medlemsbehov och verka för förbättrad nationell och regional samverkan och samordning av nationella aktörer på kvinnofridsområdet genom regelbundna möten och utvecklade former för samarbete och samverkan i olika frågor,</a:t>
            </a:r>
          </a:p>
          <a:p>
            <a:r>
              <a:rPr lang="sv-SE" dirty="0" smtClean="0"/>
              <a:t>1.2. Verka för förbättrad regional och lokal samverkan mellan hälso- och sjukvården och kommuner på kvinnofridsområdet</a:t>
            </a:r>
          </a:p>
          <a:p>
            <a:endParaRPr lang="sv-SE" dirty="0" smtClean="0"/>
          </a:p>
          <a:p>
            <a:r>
              <a:rPr lang="sv-SE" dirty="0" smtClean="0"/>
              <a:t>2.1. Analysera medlemsbehov och bedriva utvecklingsarbete som rör sätt att mäta kvalitet och resultat på området för kommuner, landsting och regioner,</a:t>
            </a:r>
          </a:p>
          <a:p>
            <a:r>
              <a:rPr lang="sv-SE" dirty="0" smtClean="0"/>
              <a:t>2.3. Samarbeta med Jämställdhetsmyndigheten kring utvecklandet av nationella indikatorer som mäter kvalitet och resultat kopplade till det jämställdhetspolitiska delmålet att mäns våld mot kvinnor ska upphöra och den nationella strategin för att förebygga och bekämpa mäns våld mot kvinnor.</a:t>
            </a:r>
          </a:p>
          <a:p>
            <a:endParaRPr lang="sv-SE" dirty="0" smtClean="0"/>
          </a:p>
          <a:p>
            <a:r>
              <a:rPr lang="sv-SE" dirty="0" smtClean="0"/>
              <a:t>4.1. Analysera medlemsbehov och utveckla medlemsstöd för hur hälso- och sjukvården och tandvården kan förbättra arbetet med att förebygga och tidigt upptäcka våldsutsatthet hos barn, ungdomar och vuxna samt barn som har bevittnat/upplevt våld,</a:t>
            </a:r>
          </a:p>
          <a:p>
            <a:r>
              <a:rPr lang="sv-SE" dirty="0" smtClean="0"/>
              <a:t>4.2.</a:t>
            </a:r>
            <a:r>
              <a:rPr lang="sv-SE" baseline="0" dirty="0" smtClean="0"/>
              <a:t> A</a:t>
            </a:r>
            <a:r>
              <a:rPr lang="sv-SE" dirty="0" smtClean="0"/>
              <a:t>nalysera medlemsbehov och utveckla medlemsstöd för hur hälso- och sjukvården och tandvården kan arbeta med att förebygga och tidigt upptäcka våldsutövande,</a:t>
            </a:r>
          </a:p>
          <a:p>
            <a:r>
              <a:rPr lang="sv-SE" dirty="0" smtClean="0"/>
              <a:t>4. 3. Analysera medlemsbehov och utveckla medlemsstöd för hur hälso- och sjukvården och tandvården kan förbättra arbetet med att ge stöd och behandling till våldsutsatta och deras barn,</a:t>
            </a:r>
          </a:p>
          <a:p>
            <a:r>
              <a:rPr lang="sv-SE" dirty="0" smtClean="0"/>
              <a:t>4. 4. Analysera medlemsbehov och utveckla medlemsstöd för hur hälso- och sjukvården kan förbättra arbetet med att ge stöd till utsatta för hedersrelaterat våld och förtryck inklusive barnäktenskap, tvångsäktenskap och könsstympning,</a:t>
            </a:r>
          </a:p>
          <a:p>
            <a:r>
              <a:rPr lang="sv-SE" dirty="0" smtClean="0"/>
              <a:t>4.5. Analysera medlemsbehov och utveckla medlemsstöd för ökat samarbete i hälso- och sjukvården avseende psykisk hälsa, rehabilitering och missbruks-/beroendevård på våldsområdet.</a:t>
            </a:r>
          </a:p>
          <a:p>
            <a:endParaRPr lang="sv-SE" dirty="0"/>
          </a:p>
        </p:txBody>
      </p:sp>
      <p:sp>
        <p:nvSpPr>
          <p:cNvPr id="4" name="Platshållare för bildnummer 3"/>
          <p:cNvSpPr>
            <a:spLocks noGrp="1"/>
          </p:cNvSpPr>
          <p:nvPr>
            <p:ph type="sldNum" sz="quarter" idx="10"/>
          </p:nvPr>
        </p:nvSpPr>
        <p:spPr/>
        <p:txBody>
          <a:bodyPr/>
          <a:lstStyle/>
          <a:p>
            <a:fld id="{1BF60CC3-3154-44A3-964D-1A2BB69213E1}" type="slidenum">
              <a:rPr lang="sv-SE" smtClean="0"/>
              <a:t>5</a:t>
            </a:fld>
            <a:endParaRPr lang="sv-SE"/>
          </a:p>
        </p:txBody>
      </p:sp>
    </p:spTree>
    <p:extLst>
      <p:ext uri="{BB962C8B-B14F-4D97-AF65-F5344CB8AC3E}">
        <p14:creationId xmlns:p14="http://schemas.microsoft.com/office/powerpoint/2010/main" val="199699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1.1. Analysera medlemsbehov och verka för förbättrad nationell och regional samverkan och samordning av nationella aktörer på kvinnofridsområdet genom regelbundna möten och utvecklade former för samarbete och samverkan i olika frågor,</a:t>
            </a:r>
          </a:p>
          <a:p>
            <a:r>
              <a:rPr lang="sv-SE" dirty="0" smtClean="0"/>
              <a:t>1.2. Verka för förbättrad regional och lokal samverkan mellan hälso- och sjukvården och kommuner på kvinnofridsområdet</a:t>
            </a:r>
          </a:p>
          <a:p>
            <a:endParaRPr lang="sv-SE" dirty="0" smtClean="0"/>
          </a:p>
          <a:p>
            <a:r>
              <a:rPr lang="sv-SE" dirty="0" smtClean="0"/>
              <a:t>2.1. Analysera medlemsbehov och bedriva utvecklingsarbete som rör sätt att mäta kvalitet och resultat på området för kommuner, landsting och regioner,</a:t>
            </a:r>
          </a:p>
          <a:p>
            <a:r>
              <a:rPr lang="sv-SE" dirty="0" smtClean="0"/>
              <a:t>2.3. Samarbeta med Jämställdhetsmyndigheten kring utvecklandet av nationella indikatorer som mäter kvalitet och resultat kopplade till det jämställdhetspolitiska delmålet att mäns våld mot kvinnor ska upphöra och den nationella strategin för att förebygga och bekämpa mäns våld mot kvinnor.</a:t>
            </a:r>
          </a:p>
          <a:p>
            <a:endParaRPr lang="sv-SE" dirty="0" smtClean="0"/>
          </a:p>
          <a:p>
            <a:r>
              <a:rPr lang="sv-SE" dirty="0" smtClean="0"/>
              <a:t>4.1. Analysera medlemsbehov och utveckla medlemsstöd för hur hälso- och sjukvården och tandvården kan förbättra arbetet med att förebygga och tidigt upptäcka våldsutsatthet hos barn, ungdomar och vuxna samt barn som har bevittnat/upplevt våld,</a:t>
            </a:r>
          </a:p>
          <a:p>
            <a:r>
              <a:rPr lang="sv-SE" dirty="0" smtClean="0"/>
              <a:t>4.2.</a:t>
            </a:r>
            <a:r>
              <a:rPr lang="sv-SE" baseline="0" dirty="0" smtClean="0"/>
              <a:t> A</a:t>
            </a:r>
            <a:r>
              <a:rPr lang="sv-SE" dirty="0" smtClean="0"/>
              <a:t>nalysera medlemsbehov och utveckla medlemsstöd för hur hälso- och sjukvården och tandvården kan arbeta med att förebygga och tidigt upptäcka våldsutövande,</a:t>
            </a:r>
          </a:p>
          <a:p>
            <a:r>
              <a:rPr lang="sv-SE" dirty="0" smtClean="0"/>
              <a:t>4. 3. Analysera medlemsbehov och utveckla medlemsstöd för hur hälso- och sjukvården och tandvården kan förbättra arbetet med att ge stöd och behandling till våldsutsatta och deras barn,</a:t>
            </a:r>
          </a:p>
          <a:p>
            <a:r>
              <a:rPr lang="sv-SE" dirty="0" smtClean="0"/>
              <a:t>4. 4. Analysera medlemsbehov och utveckla medlemsstöd för hur hälso- och sjukvården kan förbättra arbetet med att ge stöd till utsatta för hedersrelaterat våld och förtryck inklusive barnäktenskap, tvångsäktenskap och könsstympning,</a:t>
            </a:r>
          </a:p>
          <a:p>
            <a:r>
              <a:rPr lang="sv-SE" dirty="0" smtClean="0"/>
              <a:t>4.5. Analysera medlemsbehov och utveckla medlemsstöd för ökat samarbete i hälso- och sjukvården avseende psykisk hälsa, rehabilitering och missbruks-/beroendevård på våldsområdet.</a:t>
            </a:r>
          </a:p>
          <a:p>
            <a:endParaRPr lang="sv-SE" dirty="0"/>
          </a:p>
        </p:txBody>
      </p:sp>
      <p:sp>
        <p:nvSpPr>
          <p:cNvPr id="4" name="Platshållare för bildnummer 3"/>
          <p:cNvSpPr>
            <a:spLocks noGrp="1"/>
          </p:cNvSpPr>
          <p:nvPr>
            <p:ph type="sldNum" sz="quarter" idx="10"/>
          </p:nvPr>
        </p:nvSpPr>
        <p:spPr/>
        <p:txBody>
          <a:bodyPr/>
          <a:lstStyle/>
          <a:p>
            <a:fld id="{1BF60CC3-3154-44A3-964D-1A2BB69213E1}" type="slidenum">
              <a:rPr lang="sv-SE" smtClean="0"/>
              <a:t>7</a:t>
            </a:fld>
            <a:endParaRPr lang="sv-SE"/>
          </a:p>
        </p:txBody>
      </p:sp>
    </p:spTree>
    <p:extLst>
      <p:ext uri="{BB962C8B-B14F-4D97-AF65-F5344CB8AC3E}">
        <p14:creationId xmlns:p14="http://schemas.microsoft.com/office/powerpoint/2010/main" val="494302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1.1. Analysera medlemsbehov och verka för förbättrad nationell och regional samverkan och samordning av nationella aktörer på kvinnofridsområdet genom regelbundna möten och utvecklade former för samarbete och samverkan i olika frågor,</a:t>
            </a:r>
          </a:p>
          <a:p>
            <a:r>
              <a:rPr lang="sv-SE" dirty="0" smtClean="0"/>
              <a:t>1.2. Verka för förbättrad regional och lokal samverkan mellan hälso- och sjukvården och kommuner på kvinnofridsområdet</a:t>
            </a:r>
          </a:p>
          <a:p>
            <a:endParaRPr lang="sv-SE" dirty="0" smtClean="0"/>
          </a:p>
          <a:p>
            <a:r>
              <a:rPr lang="sv-SE" dirty="0" smtClean="0"/>
              <a:t>2.1. Analysera medlemsbehov och bedriva utvecklingsarbete som rör sätt att mäta kvalitet och resultat på området för kommuner, landsting och regioner,</a:t>
            </a:r>
          </a:p>
          <a:p>
            <a:r>
              <a:rPr lang="sv-SE" dirty="0" smtClean="0"/>
              <a:t>2.3. Samarbeta med Jämställdhetsmyndigheten kring utvecklandet av nationella indikatorer som mäter kvalitet och resultat kopplade till det jämställdhetspolitiska delmålet att mäns våld mot kvinnor ska upphöra och den nationella strategin för att förebygga och bekämpa mäns våld mot kvinnor.</a:t>
            </a:r>
          </a:p>
          <a:p>
            <a:endParaRPr lang="sv-SE" dirty="0" smtClean="0"/>
          </a:p>
          <a:p>
            <a:r>
              <a:rPr lang="sv-SE" dirty="0" smtClean="0"/>
              <a:t>4.1. Analysera medlemsbehov och utveckla medlemsstöd för hur hälso- och sjukvården och tandvården kan förbättra arbetet med att förebygga och tidigt upptäcka våldsutsatthet hos barn, ungdomar och vuxna samt barn som har bevittnat/upplevt våld,</a:t>
            </a:r>
          </a:p>
          <a:p>
            <a:r>
              <a:rPr lang="sv-SE" dirty="0" smtClean="0"/>
              <a:t>4.2.</a:t>
            </a:r>
            <a:r>
              <a:rPr lang="sv-SE" baseline="0" dirty="0" smtClean="0"/>
              <a:t> A</a:t>
            </a:r>
            <a:r>
              <a:rPr lang="sv-SE" dirty="0" smtClean="0"/>
              <a:t>nalysera medlemsbehov och utveckla medlemsstöd för hur hälso- och sjukvården och tandvården kan arbeta med att förebygga och tidigt upptäcka våldsutövande,</a:t>
            </a:r>
          </a:p>
          <a:p>
            <a:r>
              <a:rPr lang="sv-SE" dirty="0" smtClean="0"/>
              <a:t>4. 3. Analysera medlemsbehov och utveckla medlemsstöd för hur hälso- och sjukvården och tandvården kan förbättra arbetet med att ge stöd och behandling till våldsutsatta och deras barn,</a:t>
            </a:r>
          </a:p>
          <a:p>
            <a:r>
              <a:rPr lang="sv-SE" dirty="0" smtClean="0"/>
              <a:t>4. 4. Analysera medlemsbehov och utveckla medlemsstöd för hur hälso- och sjukvården kan förbättra arbetet med att ge stöd till utsatta för hedersrelaterat våld och förtryck inklusive barnäktenskap, tvångsäktenskap och könsstympning,</a:t>
            </a:r>
          </a:p>
          <a:p>
            <a:r>
              <a:rPr lang="sv-SE" dirty="0" smtClean="0"/>
              <a:t>4.5. Analysera medlemsbehov och utveckla medlemsstöd för ökat samarbete i hälso- och sjukvården avseende psykisk hälsa, rehabilitering och missbruks-/beroendevård på våldsområdet.</a:t>
            </a:r>
          </a:p>
          <a:p>
            <a:endParaRPr lang="sv-SE" dirty="0"/>
          </a:p>
        </p:txBody>
      </p:sp>
      <p:sp>
        <p:nvSpPr>
          <p:cNvPr id="4" name="Platshållare för bildnummer 3"/>
          <p:cNvSpPr>
            <a:spLocks noGrp="1"/>
          </p:cNvSpPr>
          <p:nvPr>
            <p:ph type="sldNum" sz="quarter" idx="10"/>
          </p:nvPr>
        </p:nvSpPr>
        <p:spPr/>
        <p:txBody>
          <a:bodyPr/>
          <a:lstStyle/>
          <a:p>
            <a:fld id="{1BF60CC3-3154-44A3-964D-1A2BB69213E1}" type="slidenum">
              <a:rPr lang="sv-SE" smtClean="0"/>
              <a:t>8</a:t>
            </a:fld>
            <a:endParaRPr lang="sv-SE"/>
          </a:p>
        </p:txBody>
      </p:sp>
    </p:spTree>
    <p:extLst>
      <p:ext uri="{BB962C8B-B14F-4D97-AF65-F5344CB8AC3E}">
        <p14:creationId xmlns:p14="http://schemas.microsoft.com/office/powerpoint/2010/main" val="1585770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Del 2 av satsningen:</a:t>
            </a:r>
            <a:r>
              <a:rPr lang="sv-SE" baseline="0" dirty="0" smtClean="0"/>
              <a:t> Stärka och utveckla samverkan på det jämställdhetspolitiska området mellan staten, SKL, kommuner, landsting och regioner</a:t>
            </a:r>
          </a:p>
          <a:p>
            <a:endParaRPr lang="sv-SE" baseline="0" dirty="0" smtClean="0"/>
          </a:p>
          <a:p>
            <a:r>
              <a:rPr lang="sv-SE" dirty="0" smtClean="0"/>
              <a:t>Inklusive socialtjänst,</a:t>
            </a:r>
            <a:r>
              <a:rPr lang="sv-SE" baseline="0" dirty="0" smtClean="0"/>
              <a:t> förskola-skola</a:t>
            </a:r>
          </a:p>
          <a:p>
            <a:r>
              <a:rPr lang="sv-SE" baseline="0" dirty="0" smtClean="0"/>
              <a:t>Information om den nationella strategin</a:t>
            </a:r>
          </a:p>
          <a:p>
            <a:r>
              <a:rPr lang="sv-SE" dirty="0" smtClean="0"/>
              <a:t>SKL:s arbete för kvinnofrid utgår från det nationella jämställdhetspolitiska delmålet att mäns våld mot kvinnor ska upphöra och att kvinnor och män, flickor och pojkar, ska ha samma rätt och möjlighet till kroppslig integritet.</a:t>
            </a:r>
          </a:p>
          <a:p>
            <a:r>
              <a:rPr lang="sv-SE" dirty="0" smtClean="0"/>
              <a:t>I SKL:s kvinnofridssatsning ingår förstärkt arbete mot mäns våld mot kvinnor, mot våld i nära relationer och mot hedersrelaterat våld och förtryck, könsstympning och tvångsäktenskap, samt arbete mot prostitution och människohandel för sexuella ändamål.</a:t>
            </a:r>
            <a:endParaRPr lang="sv-SE" dirty="0"/>
          </a:p>
        </p:txBody>
      </p:sp>
      <p:sp>
        <p:nvSpPr>
          <p:cNvPr id="4" name="Platshållare för bildnummer 3"/>
          <p:cNvSpPr>
            <a:spLocks noGrp="1"/>
          </p:cNvSpPr>
          <p:nvPr>
            <p:ph type="sldNum" sz="quarter" idx="10"/>
          </p:nvPr>
        </p:nvSpPr>
        <p:spPr/>
        <p:txBody>
          <a:bodyPr/>
          <a:lstStyle/>
          <a:p>
            <a:fld id="{1BF60CC3-3154-44A3-964D-1A2BB69213E1}" type="slidenum">
              <a:rPr lang="sv-SE" smtClean="0"/>
              <a:t>9</a:t>
            </a:fld>
            <a:endParaRPr lang="sv-SE"/>
          </a:p>
        </p:txBody>
      </p:sp>
    </p:spTree>
    <p:extLst>
      <p:ext uri="{BB962C8B-B14F-4D97-AF65-F5344CB8AC3E}">
        <p14:creationId xmlns:p14="http://schemas.microsoft.com/office/powerpoint/2010/main" val="3101832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1.1. Analysera medlemsbehov och verka för förbättrad nationell och regional samverkan och samordning av nationella aktörer på kvinnofridsområdet genom regelbundna möten och utvecklade former för samarbete och samverkan i olika frågor,</a:t>
            </a:r>
          </a:p>
          <a:p>
            <a:r>
              <a:rPr lang="sv-SE" dirty="0" smtClean="0"/>
              <a:t>1.2. Verka för förbättrad regional och lokal samverkan mellan hälso- och sjukvården och kommuner på kvinnofridsområdet</a:t>
            </a:r>
          </a:p>
          <a:p>
            <a:endParaRPr lang="sv-SE" dirty="0" smtClean="0"/>
          </a:p>
          <a:p>
            <a:r>
              <a:rPr lang="sv-SE" dirty="0" smtClean="0"/>
              <a:t>2.1. Analysera medlemsbehov och bedriva utvecklingsarbete som rör sätt att mäta kvalitet och resultat på området för kommuner, landsting och regioner,</a:t>
            </a:r>
          </a:p>
          <a:p>
            <a:r>
              <a:rPr lang="sv-SE" dirty="0" smtClean="0"/>
              <a:t>2.3. Samarbeta med Jämställdhetsmyndigheten kring utvecklandet av nationella indikatorer som mäter kvalitet och resultat kopplade till det jämställdhetspolitiska delmålet att mäns våld mot kvinnor ska upphöra och den nationella strategin för att förebygga och bekämpa mäns våld mot kvinnor.</a:t>
            </a:r>
          </a:p>
          <a:p>
            <a:endParaRPr lang="sv-SE" dirty="0" smtClean="0"/>
          </a:p>
          <a:p>
            <a:r>
              <a:rPr lang="sv-SE" dirty="0" smtClean="0"/>
              <a:t>4.1. Analysera medlemsbehov och utveckla medlemsstöd för hur hälso- och sjukvården och tandvården kan förbättra arbetet med att förebygga och tidigt upptäcka våldsutsatthet hos barn, ungdomar och vuxna samt barn som har bevittnat/upplevt våld,</a:t>
            </a:r>
          </a:p>
          <a:p>
            <a:r>
              <a:rPr lang="sv-SE" dirty="0" smtClean="0"/>
              <a:t>4.2.</a:t>
            </a:r>
            <a:r>
              <a:rPr lang="sv-SE" baseline="0" dirty="0" smtClean="0"/>
              <a:t> A</a:t>
            </a:r>
            <a:r>
              <a:rPr lang="sv-SE" dirty="0" smtClean="0"/>
              <a:t>nalysera medlemsbehov och utveckla medlemsstöd för hur hälso- och sjukvården och tandvården kan arbeta med att förebygga och tidigt upptäcka våldsutövande,</a:t>
            </a:r>
          </a:p>
          <a:p>
            <a:r>
              <a:rPr lang="sv-SE" dirty="0" smtClean="0"/>
              <a:t>4. 3. Analysera medlemsbehov och utveckla medlemsstöd för hur hälso- och sjukvården och tandvården kan förbättra arbetet med att ge stöd och behandling till våldsutsatta och deras barn,</a:t>
            </a:r>
          </a:p>
          <a:p>
            <a:r>
              <a:rPr lang="sv-SE" dirty="0" smtClean="0"/>
              <a:t>4. 4. Analysera medlemsbehov och utveckla medlemsstöd för hur hälso- och sjukvården kan förbättra arbetet med att ge stöd till utsatta för hedersrelaterat våld och förtryck inklusive barnäktenskap, tvångsäktenskap och könsstympning,</a:t>
            </a:r>
          </a:p>
          <a:p>
            <a:r>
              <a:rPr lang="sv-SE" dirty="0" smtClean="0"/>
              <a:t>4.5. Analysera medlemsbehov och utveckla medlemsstöd för ökat samarbete i hälso- och sjukvården avseende psykisk hälsa, rehabilitering och missbruks-/beroendevård på våldsområdet.</a:t>
            </a:r>
          </a:p>
          <a:p>
            <a:endParaRPr lang="sv-SE" dirty="0"/>
          </a:p>
        </p:txBody>
      </p:sp>
      <p:sp>
        <p:nvSpPr>
          <p:cNvPr id="4" name="Platshållare för bildnummer 3"/>
          <p:cNvSpPr>
            <a:spLocks noGrp="1"/>
          </p:cNvSpPr>
          <p:nvPr>
            <p:ph type="sldNum" sz="quarter" idx="10"/>
          </p:nvPr>
        </p:nvSpPr>
        <p:spPr/>
        <p:txBody>
          <a:bodyPr/>
          <a:lstStyle/>
          <a:p>
            <a:fld id="{1BF60CC3-3154-44A3-964D-1A2BB69213E1}" type="slidenum">
              <a:rPr lang="sv-SE" smtClean="0"/>
              <a:t>10</a:t>
            </a:fld>
            <a:endParaRPr lang="sv-SE"/>
          </a:p>
        </p:txBody>
      </p:sp>
    </p:spTree>
    <p:extLst>
      <p:ext uri="{BB962C8B-B14F-4D97-AF65-F5344CB8AC3E}">
        <p14:creationId xmlns:p14="http://schemas.microsoft.com/office/powerpoint/2010/main" val="35897102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Arbetet som bedrivs inom överenskommelsen ska ske genom SKL:s ordinarie verksamhet och arbetssätt. Arbetet ska syfta till att skapa goda förutsättningar för kommuner, landsting och regioner att genomföra sina uppdrag.</a:t>
            </a:r>
          </a:p>
          <a:p>
            <a:r>
              <a:rPr lang="sv-SE" dirty="0" smtClean="0"/>
              <a:t> Arbetet siktar främst på att utveckla SKL:s ordinarie stöd till medlemmarna.</a:t>
            </a:r>
          </a:p>
          <a:p>
            <a:r>
              <a:rPr lang="sv-SE" dirty="0" smtClean="0"/>
              <a:t> Förstärkt och utvecklad samverkan på nationell, regional och lokal nivå är en förutsättning och utgångspunkt för arbetet.</a:t>
            </a:r>
          </a:p>
          <a:p>
            <a:r>
              <a:rPr lang="sv-SE" dirty="0" smtClean="0"/>
              <a:t> Arbetet ska genomföras i befintliga nätverk, strukturer för kunskapsstyrning, både inom SKL, mellan kommuner, landsting och regioner och med andra nationella aktörer.</a:t>
            </a:r>
          </a:p>
          <a:p>
            <a:r>
              <a:rPr lang="sv-SE" dirty="0" smtClean="0"/>
              <a:t> Stöd ska erbjudas för att stärka förutsättningarna för att uppfylla de jämställdhetskrav som finns inom befintliga utvecklingsarbeten och överenskommelser.</a:t>
            </a:r>
          </a:p>
          <a:p>
            <a:r>
              <a:rPr lang="sv-SE" dirty="0" smtClean="0"/>
              <a:t> Arbetet ska utgå från medlemmarnas behov och önskemål för framtiden såväl som erfarenheter och kunskap genererade ur pågående utvecklingsarbeten.</a:t>
            </a:r>
          </a:p>
          <a:p>
            <a:r>
              <a:rPr lang="sv-SE" dirty="0" smtClean="0"/>
              <a:t> Arbetet ska kontinuerligt anpassas till förändringar i omvärlden såsom ny forskning, regeringsuppdrag, statliga myndigheters och civilsamhällets arbete.</a:t>
            </a:r>
          </a:p>
          <a:p>
            <a:r>
              <a:rPr lang="sv-SE" dirty="0" smtClean="0"/>
              <a:t> SKL ska inte göra sådant som andra nationella aktörer redan gör på ett tillfredsställande eller medlemsnyttigt sätt utan bidra till att pågående arbete utvecklas, kompletteras och förstärks.</a:t>
            </a:r>
          </a:p>
          <a:p>
            <a:r>
              <a:rPr lang="sv-SE" dirty="0" smtClean="0"/>
              <a:t> SKL:s och andra aktörers befintliga kunskapsstöd inom olika områden och erfarenheter från andra satsningar ska tas till vara i utformningen av insatser och medlemsstöd.</a:t>
            </a:r>
          </a:p>
          <a:p>
            <a:r>
              <a:rPr lang="sv-SE" dirty="0" smtClean="0"/>
              <a:t> SKL ska verka för att resultatet förvaltas långsiktig.</a:t>
            </a:r>
          </a:p>
          <a:p>
            <a:endParaRPr lang="sv-SE" dirty="0"/>
          </a:p>
        </p:txBody>
      </p:sp>
      <p:sp>
        <p:nvSpPr>
          <p:cNvPr id="4" name="Platshållare för bildnummer 3"/>
          <p:cNvSpPr>
            <a:spLocks noGrp="1"/>
          </p:cNvSpPr>
          <p:nvPr>
            <p:ph type="sldNum" sz="quarter" idx="10"/>
          </p:nvPr>
        </p:nvSpPr>
        <p:spPr/>
        <p:txBody>
          <a:bodyPr/>
          <a:lstStyle/>
          <a:p>
            <a:fld id="{1BF60CC3-3154-44A3-964D-1A2BB69213E1}" type="slidenum">
              <a:rPr lang="sv-SE" smtClean="0"/>
              <a:t>11</a:t>
            </a:fld>
            <a:endParaRPr lang="sv-SE"/>
          </a:p>
        </p:txBody>
      </p:sp>
    </p:spTree>
    <p:extLst>
      <p:ext uri="{BB962C8B-B14F-4D97-AF65-F5344CB8AC3E}">
        <p14:creationId xmlns:p14="http://schemas.microsoft.com/office/powerpoint/2010/main" val="725268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FA470D35-9B12-4487-B79F-9D7801BC04B5}" type="datetimeFigureOut">
              <a:rPr lang="sv-SE" smtClean="0"/>
              <a:t>2018-11-12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211131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A470D35-9B12-4487-B79F-9D7801BC04B5}" type="datetimeFigureOut">
              <a:rPr lang="sv-SE" smtClean="0"/>
              <a:t>2018-11-12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37703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A470D35-9B12-4487-B79F-9D7801BC04B5}" type="datetimeFigureOut">
              <a:rPr lang="sv-SE" smtClean="0"/>
              <a:t>2018-11-12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81995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A470D35-9B12-4487-B79F-9D7801BC04B5}" type="datetimeFigureOut">
              <a:rPr lang="sv-SE" smtClean="0"/>
              <a:t>2018-11-12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2420240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FA470D35-9B12-4487-B79F-9D7801BC04B5}" type="datetimeFigureOut">
              <a:rPr lang="sv-SE" smtClean="0"/>
              <a:t>2018-11-12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407023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FA470D35-9B12-4487-B79F-9D7801BC04B5}" type="datetimeFigureOut">
              <a:rPr lang="sv-SE" smtClean="0"/>
              <a:t>2018-11-12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2566176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FA470D35-9B12-4487-B79F-9D7801BC04B5}" type="datetimeFigureOut">
              <a:rPr lang="sv-SE" smtClean="0"/>
              <a:t>2018-11-12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1141709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FA470D35-9B12-4487-B79F-9D7801BC04B5}" type="datetimeFigureOut">
              <a:rPr lang="sv-SE" smtClean="0"/>
              <a:t>2018-11-12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456318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A470D35-9B12-4487-B79F-9D7801BC04B5}" type="datetimeFigureOut">
              <a:rPr lang="sv-SE" smtClean="0"/>
              <a:t>2018-11-12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3609850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FA470D35-9B12-4487-B79F-9D7801BC04B5}" type="datetimeFigureOut">
              <a:rPr lang="sv-SE" smtClean="0"/>
              <a:t>2018-11-12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3171842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FA470D35-9B12-4487-B79F-9D7801BC04B5}" type="datetimeFigureOut">
              <a:rPr lang="sv-SE" smtClean="0"/>
              <a:t>2018-11-12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EB6716B0-5A66-48F9-9BDD-F101FD14AB62}" type="slidenum">
              <a:rPr lang="sv-SE" smtClean="0"/>
              <a:t>‹#›</a:t>
            </a:fld>
            <a:endParaRPr lang="sv-SE"/>
          </a:p>
        </p:txBody>
      </p:sp>
    </p:spTree>
    <p:extLst>
      <p:ext uri="{BB962C8B-B14F-4D97-AF65-F5344CB8AC3E}">
        <p14:creationId xmlns:p14="http://schemas.microsoft.com/office/powerpoint/2010/main" val="256421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70D35-9B12-4487-B79F-9D7801BC04B5}" type="datetimeFigureOut">
              <a:rPr lang="sv-SE" smtClean="0"/>
              <a:t>2018-11-12</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6716B0-5A66-48F9-9BDD-F101FD14AB62}" type="slidenum">
              <a:rPr lang="sv-SE" smtClean="0"/>
              <a:t>‹#›</a:t>
            </a:fld>
            <a:endParaRPr lang="sv-SE"/>
          </a:p>
        </p:txBody>
      </p:sp>
    </p:spTree>
    <p:extLst>
      <p:ext uri="{BB962C8B-B14F-4D97-AF65-F5344CB8AC3E}">
        <p14:creationId xmlns:p14="http://schemas.microsoft.com/office/powerpoint/2010/main" val="2236607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nita.kruse@skl.s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a:t>DÖDLIGT VÅLD I NÄRA RELATIONER I VÄSTRA GÖTALAND 2000-2016</a:t>
            </a:r>
            <a:endParaRPr lang="sv-SE" dirty="0"/>
          </a:p>
        </p:txBody>
      </p:sp>
      <p:sp>
        <p:nvSpPr>
          <p:cNvPr id="3" name="Platshållare för innehåll 2"/>
          <p:cNvSpPr>
            <a:spLocks noGrp="1"/>
          </p:cNvSpPr>
          <p:nvPr>
            <p:ph idx="1"/>
          </p:nvPr>
        </p:nvSpPr>
        <p:spPr/>
        <p:txBody>
          <a:bodyPr/>
          <a:lstStyle/>
          <a:p>
            <a:r>
              <a:rPr lang="sv-SE" b="1" dirty="0" smtClean="0"/>
              <a:t>58 </a:t>
            </a:r>
            <a:r>
              <a:rPr lang="sv-SE" b="1" dirty="0"/>
              <a:t>fall av förövare är identifierade varav 8 är s.k. utvidgade </a:t>
            </a:r>
            <a:r>
              <a:rPr lang="sv-SE" b="1" dirty="0" smtClean="0"/>
              <a:t>  självmord </a:t>
            </a:r>
            <a:r>
              <a:rPr lang="sv-SE" b="1" dirty="0"/>
              <a:t>där eventuella överlevande barn har mist både mamma och pappa.</a:t>
            </a:r>
            <a:endParaRPr lang="sv-SE" dirty="0"/>
          </a:p>
          <a:p>
            <a:r>
              <a:rPr lang="sv-SE" b="1" dirty="0"/>
              <a:t>10 fall av förövare är kvinnor. </a:t>
            </a:r>
            <a:endParaRPr lang="sv-SE" b="1" dirty="0" smtClean="0"/>
          </a:p>
          <a:p>
            <a:r>
              <a:rPr lang="sv-SE" b="1" dirty="0" smtClean="0"/>
              <a:t>Totalt </a:t>
            </a:r>
            <a:r>
              <a:rPr lang="sv-SE" b="1" dirty="0"/>
              <a:t>är 59 fall av offer identifierade. En förövare dödade två kvinnor.</a:t>
            </a:r>
            <a:endParaRPr lang="sv-SE" dirty="0"/>
          </a:p>
          <a:p>
            <a:r>
              <a:rPr lang="sv-SE" b="1" dirty="0"/>
              <a:t>Sammanlagt har 83 överlevande barn till offer och förövare drabbats</a:t>
            </a:r>
            <a:r>
              <a:rPr lang="sv-SE" dirty="0"/>
              <a:t>.</a:t>
            </a:r>
          </a:p>
          <a:p>
            <a:pPr marL="0" indent="0">
              <a:buNone/>
            </a:pPr>
            <a:endParaRPr lang="sv-SE" dirty="0"/>
          </a:p>
        </p:txBody>
      </p:sp>
    </p:spTree>
    <p:extLst>
      <p:ext uri="{BB962C8B-B14F-4D97-AF65-F5344CB8AC3E}">
        <p14:creationId xmlns:p14="http://schemas.microsoft.com/office/powerpoint/2010/main" val="1580152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664233" y="874602"/>
            <a:ext cx="9609825" cy="679878"/>
          </a:xfrm>
        </p:spPr>
        <p:txBody>
          <a:bodyPr/>
          <a:lstStyle/>
          <a:p>
            <a:r>
              <a:rPr lang="sv-SE" sz="3600" b="1" dirty="0"/>
              <a:t>Treåriga mål för SKL:s kvinnofridssatsning</a:t>
            </a:r>
          </a:p>
        </p:txBody>
      </p:sp>
      <p:sp>
        <p:nvSpPr>
          <p:cNvPr id="6" name="Platshållare för innehåll 5"/>
          <p:cNvSpPr>
            <a:spLocks noGrp="1"/>
          </p:cNvSpPr>
          <p:nvPr>
            <p:ph idx="1"/>
          </p:nvPr>
        </p:nvSpPr>
        <p:spPr>
          <a:xfrm>
            <a:off x="664232" y="1554480"/>
            <a:ext cx="9609825" cy="4679321"/>
          </a:xfrm>
        </p:spPr>
        <p:txBody>
          <a:bodyPr/>
          <a:lstStyle/>
          <a:p>
            <a:pPr marL="30163" indent="0">
              <a:buNone/>
            </a:pPr>
            <a:r>
              <a:rPr lang="sv-SE" sz="2000" dirty="0" smtClean="0"/>
              <a:t>1. Stärkt </a:t>
            </a:r>
            <a:r>
              <a:rPr lang="sv-SE" sz="2000" dirty="0"/>
              <a:t>och utvecklad nationell, regional och lokal samverkan på kvinnofridsområdet.</a:t>
            </a:r>
          </a:p>
          <a:p>
            <a:pPr marL="30163" indent="0">
              <a:buNone/>
            </a:pPr>
            <a:r>
              <a:rPr lang="sv-SE" sz="2000" dirty="0" smtClean="0"/>
              <a:t>2</a:t>
            </a:r>
            <a:r>
              <a:rPr lang="sv-SE" sz="2000" dirty="0"/>
              <a:t>. Stärkt och utvecklad nationell, regional och lokal systematisk uppföljning och analys av kvinnofridsarbetets kvalitet och resultat.</a:t>
            </a:r>
          </a:p>
          <a:p>
            <a:pPr marL="30163" indent="0">
              <a:buNone/>
            </a:pPr>
            <a:endParaRPr lang="sv-SE" sz="2000" b="1" dirty="0" smtClean="0"/>
          </a:p>
          <a:p>
            <a:pPr marL="30163" indent="0">
              <a:buNone/>
            </a:pPr>
            <a:r>
              <a:rPr lang="sv-SE" sz="2000" b="1" dirty="0" smtClean="0"/>
              <a:t>3. </a:t>
            </a:r>
            <a:r>
              <a:rPr lang="sv-SE" sz="2000" b="1" dirty="0"/>
              <a:t>Stärkt och utvecklat arbete inom socialtjänsten med att förebygga och tidigt upptäcka våld, ge stöd till våldsutsatta och deras barn och beteendeförändrande insatser till våldsutövare.</a:t>
            </a:r>
          </a:p>
          <a:p>
            <a:pPr marL="30163" indent="0">
              <a:buNone/>
            </a:pPr>
            <a:r>
              <a:rPr lang="sv-SE" sz="2000" b="1" dirty="0"/>
              <a:t>4</a:t>
            </a:r>
            <a:r>
              <a:rPr lang="sv-SE" sz="2000" dirty="0" smtClean="0"/>
              <a:t>. </a:t>
            </a:r>
            <a:r>
              <a:rPr lang="sv-SE" sz="2000" b="1" dirty="0"/>
              <a:t>Stärkt och utvecklat arbete inom hälso- och sjukvården med att förebygga och tidigt upptäcka våld, ge stöd och behandling till våldsutsatta och deras barn och beteendeförändrande insatser till våldsutövare.</a:t>
            </a:r>
          </a:p>
          <a:p>
            <a:pPr marL="30163" indent="0">
              <a:buNone/>
            </a:pPr>
            <a:r>
              <a:rPr lang="sv-SE" sz="2000" b="1" dirty="0" smtClean="0"/>
              <a:t>5</a:t>
            </a:r>
            <a:r>
              <a:rPr lang="sv-SE" sz="2000" b="1" dirty="0"/>
              <a:t>. Stärkt och utvecklat genusförändrande våldsförebyggande arbete i förskola och skola</a:t>
            </a:r>
            <a:r>
              <a:rPr lang="sv-SE" b="1" dirty="0"/>
              <a:t>.</a:t>
            </a:r>
          </a:p>
        </p:txBody>
      </p:sp>
    </p:spTree>
    <p:extLst>
      <p:ext uri="{BB962C8B-B14F-4D97-AF65-F5344CB8AC3E}">
        <p14:creationId xmlns:p14="http://schemas.microsoft.com/office/powerpoint/2010/main" val="15359915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t>SKL:s uppdrag</a:t>
            </a:r>
            <a:endParaRPr lang="sv-SE" b="1" dirty="0"/>
          </a:p>
        </p:txBody>
      </p:sp>
      <p:sp>
        <p:nvSpPr>
          <p:cNvPr id="3" name="Platshållare för innehåll 2"/>
          <p:cNvSpPr>
            <a:spLocks noGrp="1"/>
          </p:cNvSpPr>
          <p:nvPr>
            <p:ph idx="1"/>
          </p:nvPr>
        </p:nvSpPr>
        <p:spPr/>
        <p:txBody>
          <a:bodyPr>
            <a:normAutofit lnSpcReduction="10000"/>
          </a:bodyPr>
          <a:lstStyle/>
          <a:p>
            <a:r>
              <a:rPr lang="sv-SE" dirty="0"/>
              <a:t>Intressebevakning och omvärldsanalys</a:t>
            </a:r>
          </a:p>
          <a:p>
            <a:r>
              <a:rPr lang="sv-SE" dirty="0"/>
              <a:t>Medlemsservice och rådgivning</a:t>
            </a:r>
          </a:p>
          <a:p>
            <a:r>
              <a:rPr lang="sv-SE" dirty="0"/>
              <a:t>Stöd i verksamhetsutveckling</a:t>
            </a:r>
          </a:p>
          <a:p>
            <a:pPr marL="30163" indent="0">
              <a:buNone/>
            </a:pPr>
            <a:endParaRPr lang="sv-SE" b="1" i="1" dirty="0" smtClean="0"/>
          </a:p>
          <a:p>
            <a:pPr marL="30163" indent="0">
              <a:buNone/>
            </a:pPr>
            <a:r>
              <a:rPr lang="sv-SE" b="1" i="1" dirty="0" smtClean="0"/>
              <a:t>Med </a:t>
            </a:r>
            <a:r>
              <a:rPr lang="sv-SE" b="1" i="1" dirty="0"/>
              <a:t>medlemmarnas behov i </a:t>
            </a:r>
            <a:r>
              <a:rPr lang="sv-SE" b="1" i="1" dirty="0" smtClean="0"/>
              <a:t>centrum</a:t>
            </a:r>
            <a:r>
              <a:rPr lang="sv-SE" b="1" dirty="0" smtClean="0"/>
              <a:t>!</a:t>
            </a:r>
            <a:endParaRPr lang="sv-SE" b="1" dirty="0"/>
          </a:p>
          <a:p>
            <a:pPr marL="30163" indent="0">
              <a:buNone/>
            </a:pPr>
            <a:endParaRPr lang="sv-SE" dirty="0" smtClean="0"/>
          </a:p>
          <a:p>
            <a:pPr marL="30163" indent="0">
              <a:buNone/>
            </a:pPr>
            <a:r>
              <a:rPr lang="sv-SE" sz="2400" dirty="0" smtClean="0"/>
              <a:t>Anita Kruse, sakkunnig vid SKL</a:t>
            </a:r>
          </a:p>
          <a:p>
            <a:pPr marL="30163" indent="0">
              <a:buNone/>
            </a:pPr>
            <a:r>
              <a:rPr lang="sv-SE" sz="2400" dirty="0">
                <a:hlinkClick r:id="rId3"/>
              </a:rPr>
              <a:t>a</a:t>
            </a:r>
            <a:r>
              <a:rPr lang="sv-SE" sz="2400" dirty="0" smtClean="0">
                <a:hlinkClick r:id="rId3"/>
              </a:rPr>
              <a:t>nita.kruse@skl.se</a:t>
            </a:r>
            <a:endParaRPr lang="sv-SE" sz="2400" dirty="0" smtClean="0"/>
          </a:p>
          <a:p>
            <a:pPr marL="30163" indent="0">
              <a:buNone/>
            </a:pPr>
            <a:r>
              <a:rPr lang="sv-SE" sz="2400" dirty="0" smtClean="0"/>
              <a:t>Mobil 0703-751978</a:t>
            </a:r>
          </a:p>
        </p:txBody>
      </p:sp>
      <p:pic>
        <p:nvPicPr>
          <p:cNvPr id="4" name="Bildobjekt 3"/>
          <p:cNvPicPr>
            <a:picLocks noChangeAspect="1"/>
          </p:cNvPicPr>
          <p:nvPr/>
        </p:nvPicPr>
        <p:blipFill rotWithShape="1">
          <a:blip r:embed="rId4"/>
          <a:srcRect l="31429" t="15904" r="32738" b="6381"/>
          <a:stretch/>
        </p:blipFill>
        <p:spPr>
          <a:xfrm>
            <a:off x="7074447" y="1490298"/>
            <a:ext cx="3273182" cy="4436739"/>
          </a:xfrm>
          <a:prstGeom prst="rect">
            <a:avLst/>
          </a:prstGeom>
          <a:ln>
            <a:solidFill>
              <a:sysClr val="windowText" lastClr="000000"/>
            </a:solidFill>
          </a:ln>
          <a:effectLst>
            <a:outerShdw blurRad="50800" dist="38100" dir="2700000" algn="tl" rotWithShape="0">
              <a:sysClr val="windowText" lastClr="000000">
                <a:alpha val="40000"/>
              </a:sysClr>
            </a:outerShdw>
          </a:effectLst>
        </p:spPr>
      </p:pic>
    </p:spTree>
    <p:extLst>
      <p:ext uri="{BB962C8B-B14F-4D97-AF65-F5344CB8AC3E}">
        <p14:creationId xmlns:p14="http://schemas.microsoft.com/office/powerpoint/2010/main" val="1655564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b="1" dirty="0" smtClean="0"/>
              <a:t/>
            </a:r>
            <a:br>
              <a:rPr lang="sv-SE" b="1" dirty="0" smtClean="0"/>
            </a:br>
            <a:r>
              <a:rPr lang="sv-SE" b="1" dirty="0" smtClean="0"/>
              <a:t>Sammanfattning </a:t>
            </a:r>
            <a:r>
              <a:rPr lang="sv-SE" b="1" dirty="0"/>
              <a:t>och utdrag från Socialstyrelsens Dödsfallsutredningar 2016–2017 </a:t>
            </a:r>
            <a:r>
              <a:rPr lang="sv-SE" dirty="0"/>
              <a:t/>
            </a:r>
            <a:br>
              <a:rPr lang="sv-SE" dirty="0"/>
            </a:br>
            <a:endParaRPr lang="sv-SE" dirty="0"/>
          </a:p>
        </p:txBody>
      </p:sp>
      <p:sp>
        <p:nvSpPr>
          <p:cNvPr id="3" name="Platshållare för innehåll 2"/>
          <p:cNvSpPr>
            <a:spLocks noGrp="1"/>
          </p:cNvSpPr>
          <p:nvPr>
            <p:ph idx="1"/>
          </p:nvPr>
        </p:nvSpPr>
        <p:spPr/>
        <p:txBody>
          <a:bodyPr>
            <a:normAutofit/>
          </a:bodyPr>
          <a:lstStyle/>
          <a:p>
            <a:r>
              <a:rPr lang="sv-SE" b="1" dirty="0" smtClean="0"/>
              <a:t>Det </a:t>
            </a:r>
            <a:r>
              <a:rPr lang="sv-SE" b="1" dirty="0"/>
              <a:t>fanns brister i samordningen av insatser. Samhällsaktörerna arbetade i stor utsträckning parallellt. Relevant information delades inte och ingen samordnad planering genomfördes i samråd med den enskilde. </a:t>
            </a:r>
            <a:endParaRPr lang="sv-SE" dirty="0"/>
          </a:p>
          <a:p>
            <a:r>
              <a:rPr lang="sv-SE" b="1" dirty="0"/>
              <a:t>Våldsutsattheten upptäcks inte.  Utredningarna visar att det mest omfattande problemet var att våldet inte upptäcktes av de involverade samhällsaktörerna. Våldet blev oftast inte känt om inte den våldsutsatta på eget initiativ hade vänt sig till en samhällsaktör för att berätta om sin utsatthet.  </a:t>
            </a:r>
            <a:endParaRPr lang="sv-SE" dirty="0"/>
          </a:p>
          <a:p>
            <a:endParaRPr lang="sv-SE" dirty="0"/>
          </a:p>
        </p:txBody>
      </p:sp>
    </p:spTree>
    <p:extLst>
      <p:ext uri="{BB962C8B-B14F-4D97-AF65-F5344CB8AC3E}">
        <p14:creationId xmlns:p14="http://schemas.microsoft.com/office/powerpoint/2010/main" val="179461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864585"/>
          </a:xfrm>
        </p:spPr>
        <p:txBody>
          <a:bodyPr>
            <a:normAutofit fontScale="90000"/>
          </a:bodyPr>
          <a:lstStyle/>
          <a:p>
            <a:r>
              <a:rPr lang="sv-SE" sz="3100" b="1" dirty="0"/>
              <a:t>För barn som utsätts för direkt våld eller upplever våld från den ena föräldern mot den andra föräldern får det stora konsekvenser.</a:t>
            </a:r>
            <a:r>
              <a:rPr lang="sv-SE" sz="2800" dirty="0"/>
              <a:t/>
            </a:r>
            <a:br>
              <a:rPr lang="sv-SE" sz="2800" dirty="0"/>
            </a:br>
            <a:endParaRPr lang="sv-SE" sz="2800" dirty="0"/>
          </a:p>
        </p:txBody>
      </p:sp>
      <p:sp>
        <p:nvSpPr>
          <p:cNvPr id="3" name="Platshållare för innehåll 2"/>
          <p:cNvSpPr>
            <a:spLocks noGrp="1"/>
          </p:cNvSpPr>
          <p:nvPr>
            <p:ph idx="1"/>
          </p:nvPr>
        </p:nvSpPr>
        <p:spPr>
          <a:xfrm>
            <a:off x="838200" y="1397876"/>
            <a:ext cx="10515600" cy="4779087"/>
          </a:xfrm>
        </p:spPr>
        <p:txBody>
          <a:bodyPr/>
          <a:lstStyle/>
          <a:p>
            <a:r>
              <a:rPr lang="sv-SE" b="1" dirty="0"/>
              <a:t>Psykologiska, fysiologiska och sociala konsekvenser.</a:t>
            </a:r>
          </a:p>
          <a:p>
            <a:r>
              <a:rPr lang="sv-SE" b="1" dirty="0"/>
              <a:t>Barn som upplever våld mot sin förälder eller omsorgsperson riskerar att utveckla en allvarlig och långvarig psykisk ohälsa, som depressivitet, ångest, </a:t>
            </a:r>
            <a:r>
              <a:rPr lang="sv-SE" b="1" dirty="0" smtClean="0"/>
              <a:t>PTSD, självdestruktivitet</a:t>
            </a:r>
            <a:r>
              <a:rPr lang="sv-SE" b="1" dirty="0"/>
              <a:t>, aggressivitet, svårigheter i umgänget med andra barn samt koncentrationssvårigheter och svårigheter i skolan. </a:t>
            </a:r>
          </a:p>
          <a:p>
            <a:r>
              <a:rPr lang="sv-SE" b="1" dirty="0"/>
              <a:t>Barnen kan också drabbas av hälsoproblem som astma, eksem, magont, </a:t>
            </a:r>
            <a:r>
              <a:rPr lang="sv-SE" b="1" dirty="0" smtClean="0"/>
              <a:t>förstoppning, sömnsvårigheter</a:t>
            </a:r>
            <a:r>
              <a:rPr lang="sv-SE" b="1" dirty="0"/>
              <a:t>, huvudvärk och ätstörningar. </a:t>
            </a:r>
          </a:p>
          <a:p>
            <a:pPr marL="0" indent="0">
              <a:buNone/>
            </a:pPr>
            <a:endParaRPr lang="sv-SE" dirty="0"/>
          </a:p>
        </p:txBody>
      </p:sp>
    </p:spTree>
    <p:extLst>
      <p:ext uri="{BB962C8B-B14F-4D97-AF65-F5344CB8AC3E}">
        <p14:creationId xmlns:p14="http://schemas.microsoft.com/office/powerpoint/2010/main" val="4259682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199698"/>
            <a:ext cx="10515600" cy="924910"/>
          </a:xfrm>
        </p:spPr>
        <p:txBody>
          <a:bodyPr>
            <a:normAutofit fontScale="90000"/>
          </a:bodyPr>
          <a:lstStyle/>
          <a:p>
            <a:r>
              <a:rPr lang="sv-SE" sz="2200" b="1" dirty="0" smtClean="0"/>
              <a:t/>
            </a:r>
            <a:br>
              <a:rPr lang="sv-SE" sz="2200" b="1" dirty="0" smtClean="0"/>
            </a:br>
            <a:r>
              <a:rPr lang="sv-SE" sz="2200" b="1" dirty="0"/>
              <a:t/>
            </a:r>
            <a:br>
              <a:rPr lang="sv-SE" sz="2200" b="1" dirty="0"/>
            </a:br>
            <a:r>
              <a:rPr lang="sv-SE" sz="2200" b="1" dirty="0" smtClean="0"/>
              <a:t/>
            </a:r>
            <a:br>
              <a:rPr lang="sv-SE" sz="2200" b="1" dirty="0" smtClean="0"/>
            </a:br>
            <a:r>
              <a:rPr lang="sv-SE" sz="2200" b="1" dirty="0" smtClean="0"/>
              <a:t>Sammanfattning </a:t>
            </a:r>
            <a:r>
              <a:rPr lang="sv-SE" sz="2200" b="1" dirty="0"/>
              <a:t>av en fallbeskrivning från Västra Götaland om en kvinna som sökte hjälp upprepade gånger vid AF, FK, Socialtjänst och hälso- och sjukvård under 20 års tid innan hon fick frågor om våld</a:t>
            </a:r>
            <a:r>
              <a:rPr lang="sv-SE" b="1" dirty="0"/>
              <a:t>.</a:t>
            </a:r>
            <a:r>
              <a:rPr lang="sv-SE" dirty="0"/>
              <a:t/>
            </a:r>
            <a:br>
              <a:rPr lang="sv-SE" dirty="0"/>
            </a:br>
            <a:endParaRPr lang="sv-SE" dirty="0"/>
          </a:p>
        </p:txBody>
      </p:sp>
      <p:sp>
        <p:nvSpPr>
          <p:cNvPr id="3" name="Platshållare för innehåll 2"/>
          <p:cNvSpPr>
            <a:spLocks noGrp="1"/>
          </p:cNvSpPr>
          <p:nvPr>
            <p:ph idx="1"/>
          </p:nvPr>
        </p:nvSpPr>
        <p:spPr>
          <a:xfrm>
            <a:off x="838200" y="1545021"/>
            <a:ext cx="10515600" cy="4631942"/>
          </a:xfrm>
        </p:spPr>
        <p:txBody>
          <a:bodyPr>
            <a:normAutofit fontScale="47500" lnSpcReduction="20000"/>
          </a:bodyPr>
          <a:lstStyle/>
          <a:p>
            <a:pPr marL="0" indent="0">
              <a:buNone/>
            </a:pPr>
            <a:r>
              <a:rPr lang="sv-SE" sz="3300" dirty="0" smtClean="0"/>
              <a:t>Fallbeskrivningen </a:t>
            </a:r>
            <a:r>
              <a:rPr lang="sv-SE" sz="3300" dirty="0"/>
              <a:t>berättas av en arbetsförmedlare och handlar om en kvinna som aktualiserades på AF i Västra Götaland 1996 som långtidsarbetslös.</a:t>
            </a:r>
          </a:p>
          <a:p>
            <a:pPr marL="0" indent="0">
              <a:buNone/>
            </a:pPr>
            <a:r>
              <a:rPr lang="sv-SE" sz="3300" dirty="0"/>
              <a:t>20 år senare får hon för första gången frågor från en arbetsförmedlare om hon har varit utsatt för våld i nära relationer vilket hon svarar ja på.</a:t>
            </a:r>
          </a:p>
          <a:p>
            <a:pPr marL="0" indent="0">
              <a:buNone/>
            </a:pPr>
            <a:r>
              <a:rPr lang="sv-SE" sz="3300" dirty="0"/>
              <a:t>Under de här 20 åren av hennes liv har kvinnan omväxlande haft kontakter med AF, FK, hälso- och sjukvården samt socialtjänsten men ingen av verksamheterna har ställt frågor om våld.</a:t>
            </a:r>
          </a:p>
          <a:p>
            <a:pPr marL="0" indent="0">
              <a:buNone/>
            </a:pPr>
            <a:r>
              <a:rPr lang="sv-SE" sz="3300" dirty="0"/>
              <a:t>K</a:t>
            </a:r>
            <a:r>
              <a:rPr lang="sv-SE" sz="3300" dirty="0" smtClean="0"/>
              <a:t>vinnan </a:t>
            </a:r>
            <a:r>
              <a:rPr lang="sv-SE" sz="3300" dirty="0"/>
              <a:t>har sökt hälso- och sjukvården och varit sjukskriven av och till under dessa år för ryggproblem, utmattningsdepression, ångest och smärtproblematik. Hon har haft kontakt med socialtjänsten sedan 2007 </a:t>
            </a:r>
            <a:r>
              <a:rPr lang="sv-SE" sz="3300" dirty="0" err="1"/>
              <a:t>pga</a:t>
            </a:r>
            <a:r>
              <a:rPr lang="sv-SE" sz="3300" dirty="0"/>
              <a:t> hennes ekonomiska problem.</a:t>
            </a:r>
          </a:p>
          <a:p>
            <a:pPr marL="0" indent="0">
              <a:buNone/>
            </a:pPr>
            <a:r>
              <a:rPr lang="sv-SE" sz="3300" dirty="0"/>
              <a:t>Hennes son utreddes för ADHD-symtom och erhöll därefter hemundervisning från skolan.</a:t>
            </a:r>
          </a:p>
          <a:p>
            <a:pPr marL="0" indent="0">
              <a:buNone/>
            </a:pPr>
            <a:r>
              <a:rPr lang="sv-SE" sz="3300" dirty="0"/>
              <a:t>Kvinnan har bland annat mött yrkesvägledare, AF-rehab- och </a:t>
            </a:r>
            <a:r>
              <a:rPr lang="sv-SE" sz="3300" dirty="0" err="1"/>
              <a:t>arbetspsykolog</a:t>
            </a:r>
            <a:r>
              <a:rPr lang="sv-SE" sz="3300" dirty="0"/>
              <a:t>, arbetsterapeut, erhållit SIUS (särskilt introduktions- och uppföljningsstöd), genomgått multimodal utredning samt behandlats av fysioterapeut. Därutöver har hon mött socionomer vid socialtjänsten samt läkare och annan hälso- och sjukvårdspersonal inom hälso- och sjukvården men ingen har ställt frågor om våld trots att hon har sökt hjälp upprepade gånger under 20 års tid av sitt liv.</a:t>
            </a:r>
          </a:p>
          <a:p>
            <a:pPr marL="0" indent="0">
              <a:buNone/>
            </a:pPr>
            <a:r>
              <a:rPr lang="sv-SE" sz="3300" dirty="0"/>
              <a:t>När hon äntligen får frågor om hon har varit utsatt för våld i nära relationer svarar hon ja och berättar att hon känner en stor lättnad över att få frågorna. Kvinnan uppger att hon aldrig tidigare har fått frågor om hon har varit utsatt för våld. Ingen av hennes vänner har frågat, inte AF, inte FK, inte socialtjänsten och inte heller hälso- och sjukvården har ställt frågor om våld.</a:t>
            </a:r>
          </a:p>
          <a:p>
            <a:pPr marL="0" indent="0">
              <a:buNone/>
            </a:pPr>
            <a:r>
              <a:rPr lang="sv-SE" sz="3300" dirty="0"/>
              <a:t>Nu får kvinnan äntligen adekvat stöd och behandling vid UTVÄG vilket senare bland annat resulterar i att sonen kan börja gå i skolan igen och hemundervisningen avslutas.</a:t>
            </a:r>
          </a:p>
          <a:p>
            <a:pPr marL="0" indent="0">
              <a:buNone/>
            </a:pPr>
            <a:endParaRPr lang="sv-SE" dirty="0"/>
          </a:p>
        </p:txBody>
      </p:sp>
    </p:spTree>
    <p:extLst>
      <p:ext uri="{BB962C8B-B14F-4D97-AF65-F5344CB8AC3E}">
        <p14:creationId xmlns:p14="http://schemas.microsoft.com/office/powerpoint/2010/main" val="221337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664233" y="325821"/>
            <a:ext cx="9609825" cy="882869"/>
          </a:xfrm>
        </p:spPr>
        <p:txBody>
          <a:bodyPr>
            <a:noAutofit/>
          </a:bodyPr>
          <a:lstStyle/>
          <a:p>
            <a:r>
              <a:rPr lang="sv-SE" sz="4000" b="1" dirty="0" smtClean="0"/>
              <a:t/>
            </a:r>
            <a:br>
              <a:rPr lang="sv-SE" sz="4000" b="1" dirty="0" smtClean="0"/>
            </a:br>
            <a:r>
              <a:rPr lang="sv-SE" sz="4000" b="1" dirty="0" smtClean="0"/>
              <a:t>Nu har vi kommit över tröskeln – </a:t>
            </a:r>
            <a:br>
              <a:rPr lang="sv-SE" sz="4000" b="1" dirty="0" smtClean="0"/>
            </a:br>
            <a:r>
              <a:rPr lang="sv-SE" sz="4000" b="1" dirty="0" smtClean="0"/>
              <a:t>frågeformulär om våld till 2.400 patienter</a:t>
            </a:r>
            <a:r>
              <a:rPr lang="sv-SE" sz="4000" b="1" dirty="0"/>
              <a:t/>
            </a:r>
            <a:br>
              <a:rPr lang="sv-SE" sz="4000" b="1" dirty="0"/>
            </a:br>
            <a:endParaRPr lang="sv-SE" sz="4000" b="1" dirty="0"/>
          </a:p>
        </p:txBody>
      </p:sp>
      <p:sp>
        <p:nvSpPr>
          <p:cNvPr id="6" name="Platshållare för innehåll 5"/>
          <p:cNvSpPr>
            <a:spLocks noGrp="1"/>
          </p:cNvSpPr>
          <p:nvPr>
            <p:ph idx="1"/>
          </p:nvPr>
        </p:nvSpPr>
        <p:spPr>
          <a:xfrm>
            <a:off x="664232" y="1566042"/>
            <a:ext cx="9609825" cy="4667760"/>
          </a:xfrm>
        </p:spPr>
        <p:txBody>
          <a:bodyPr>
            <a:normAutofit/>
          </a:bodyPr>
          <a:lstStyle/>
          <a:p>
            <a:pPr marL="30163" indent="0">
              <a:buNone/>
            </a:pPr>
            <a:r>
              <a:rPr lang="sv-SE" dirty="0"/>
              <a:t>Människor som har utsatts för våld söker ofta hälso- och sjukvård på grund av diffusa fysiska och/eller psykiska symtom, ofta utan att vara medvetna om att deras ohälsa kan ha samband med det våld de utsatts </a:t>
            </a:r>
            <a:r>
              <a:rPr lang="sv-SE" dirty="0" smtClean="0"/>
              <a:t>för.</a:t>
            </a:r>
          </a:p>
          <a:p>
            <a:pPr marL="30163" indent="0">
              <a:buNone/>
            </a:pPr>
            <a:endParaRPr lang="sv-SE" dirty="0" smtClean="0"/>
          </a:p>
          <a:p>
            <a:pPr marL="30163" indent="0">
              <a:buNone/>
            </a:pPr>
            <a:r>
              <a:rPr lang="sv-SE" dirty="0" smtClean="0"/>
              <a:t>Hälso- </a:t>
            </a:r>
            <a:r>
              <a:rPr lang="sv-SE" dirty="0"/>
              <a:t>och sjukvården är en viktig aktör som har både möjlighet och ansvar att fånga upp dessa patienter, även i ett mycket tidigt skede av utsatthet, vilket kräver att personalen ställer rutinmässiga frågor om våld istället för att fråga på indikation eller vid misstanke</a:t>
            </a:r>
            <a:r>
              <a:rPr lang="sv-SE" dirty="0" smtClean="0"/>
              <a:t>. </a:t>
            </a:r>
            <a:endParaRPr lang="sv-SE" sz="2000" b="1" dirty="0" smtClean="0"/>
          </a:p>
        </p:txBody>
      </p:sp>
    </p:spTree>
    <p:extLst>
      <p:ext uri="{BB962C8B-B14F-4D97-AF65-F5344CB8AC3E}">
        <p14:creationId xmlns:p14="http://schemas.microsoft.com/office/powerpoint/2010/main" val="1716834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864585"/>
          </a:xfrm>
        </p:spPr>
        <p:txBody>
          <a:bodyPr>
            <a:normAutofit fontScale="90000"/>
          </a:bodyPr>
          <a:lstStyle/>
          <a:p>
            <a:r>
              <a:rPr lang="sv-SE" sz="3100" b="1" dirty="0" smtClean="0"/>
              <a:t/>
            </a:r>
            <a:br>
              <a:rPr lang="sv-SE" sz="3100" b="1" dirty="0" smtClean="0"/>
            </a:br>
            <a:r>
              <a:rPr lang="sv-SE" sz="3100" b="1" dirty="0" smtClean="0"/>
              <a:t>Validerade </a:t>
            </a:r>
            <a:r>
              <a:rPr lang="sv-SE" sz="3100" b="1" dirty="0"/>
              <a:t>frågor om våld framtagna av VKV- Västra Götalandsregionens kompetenscentrum om våld i nära relationer. </a:t>
            </a:r>
            <a:r>
              <a:rPr lang="sv-SE" dirty="0"/>
              <a:t/>
            </a:r>
            <a:br>
              <a:rPr lang="sv-SE" dirty="0"/>
            </a:br>
            <a:endParaRPr lang="sv-SE" dirty="0"/>
          </a:p>
        </p:txBody>
      </p:sp>
      <p:sp>
        <p:nvSpPr>
          <p:cNvPr id="3" name="Platshållare för innehåll 2"/>
          <p:cNvSpPr>
            <a:spLocks noGrp="1"/>
          </p:cNvSpPr>
          <p:nvPr>
            <p:ph idx="1"/>
          </p:nvPr>
        </p:nvSpPr>
        <p:spPr>
          <a:xfrm>
            <a:off x="838200" y="1513490"/>
            <a:ext cx="10515600" cy="4918841"/>
          </a:xfrm>
        </p:spPr>
        <p:txBody>
          <a:bodyPr>
            <a:normAutofit fontScale="25000" lnSpcReduction="20000"/>
          </a:bodyPr>
          <a:lstStyle/>
          <a:p>
            <a:pPr marL="0" indent="0">
              <a:buNone/>
            </a:pPr>
            <a:endParaRPr lang="sv-SE" dirty="0"/>
          </a:p>
          <a:p>
            <a:pPr marL="0" indent="0">
              <a:buNone/>
            </a:pPr>
            <a:r>
              <a:rPr lang="sv-SE" sz="9600" b="1" dirty="0" smtClean="0"/>
              <a:t>Frågor </a:t>
            </a:r>
            <a:r>
              <a:rPr lang="sv-SE" sz="9600" b="1" dirty="0"/>
              <a:t>Om Våld (FOV) från 18 år</a:t>
            </a:r>
            <a:endParaRPr lang="sv-SE" sz="9600" dirty="0"/>
          </a:p>
          <a:p>
            <a:pPr lvl="0"/>
            <a:r>
              <a:rPr lang="sv-SE" sz="8000" b="1" dirty="0"/>
              <a:t>Har du blivit hotad, kontrollerad, förnedrad, trakasserad eller liknande av en närstående? </a:t>
            </a:r>
            <a:r>
              <a:rPr lang="sv-SE" sz="8000" dirty="0"/>
              <a:t>(Med närstående menar vi partner, familjemedlem eller </a:t>
            </a:r>
            <a:r>
              <a:rPr lang="sv-SE" sz="8000" dirty="0" smtClean="0"/>
              <a:t>släkting)</a:t>
            </a:r>
          </a:p>
          <a:p>
            <a:pPr lvl="0"/>
            <a:r>
              <a:rPr lang="sv-SE" sz="8000" b="1" dirty="0" smtClean="0"/>
              <a:t>Har </a:t>
            </a:r>
            <a:r>
              <a:rPr lang="sv-SE" sz="8000" b="1" dirty="0"/>
              <a:t>du blivit slagen, sparkad, knuffad eller skadad på något annat sätt av en närstående? </a:t>
            </a:r>
            <a:endParaRPr lang="sv-SE" sz="8000" dirty="0"/>
          </a:p>
          <a:p>
            <a:pPr marL="0" indent="0">
              <a:buNone/>
            </a:pPr>
            <a:endParaRPr lang="sv-SE" dirty="0"/>
          </a:p>
          <a:p>
            <a:pPr lvl="0"/>
            <a:r>
              <a:rPr lang="sv-SE" sz="8000" b="1" dirty="0"/>
              <a:t>Har du känt press att mot din vilja delta i eller se på sexuella handlingar av en </a:t>
            </a:r>
            <a:r>
              <a:rPr lang="sv-SE" sz="8000" b="1" dirty="0" smtClean="0"/>
              <a:t>närstående?</a:t>
            </a:r>
            <a:endParaRPr lang="sv-SE" sz="8000" dirty="0"/>
          </a:p>
          <a:p>
            <a:pPr lvl="0"/>
            <a:endParaRPr lang="sv-SE" sz="8000" b="1" dirty="0"/>
          </a:p>
          <a:p>
            <a:pPr lvl="0"/>
            <a:r>
              <a:rPr lang="sv-SE" sz="8000" b="1" dirty="0" smtClean="0"/>
              <a:t>Har </a:t>
            </a:r>
            <a:r>
              <a:rPr lang="sv-SE" sz="8000" b="1" dirty="0"/>
              <a:t>du varit utsatt för verbala, psykiska och/eller fysiska sexuella kränkningar av en </a:t>
            </a:r>
            <a:r>
              <a:rPr lang="sv-SE" sz="8000" b="1" dirty="0" smtClean="0"/>
              <a:t>närstående?</a:t>
            </a:r>
            <a:endParaRPr lang="sv-SE" sz="8000" dirty="0"/>
          </a:p>
          <a:p>
            <a:pPr lvl="0"/>
            <a:endParaRPr lang="sv-SE" sz="8000" b="1" dirty="0"/>
          </a:p>
          <a:p>
            <a:pPr lvl="0"/>
            <a:r>
              <a:rPr lang="sv-SE" sz="8000" b="1" dirty="0" smtClean="0"/>
              <a:t>Har </a:t>
            </a:r>
            <a:r>
              <a:rPr lang="sv-SE" sz="8000" b="1" dirty="0"/>
              <a:t>du blivit utsatt för våld enligt fråga 1-4 av någon annan person än någon </a:t>
            </a:r>
            <a:r>
              <a:rPr lang="sv-SE" sz="8000" b="1" dirty="0" smtClean="0"/>
              <a:t>närstående?</a:t>
            </a:r>
            <a:r>
              <a:rPr lang="sv-SE" sz="8000" dirty="0" smtClean="0"/>
              <a:t>  </a:t>
            </a:r>
            <a:endParaRPr lang="sv-SE" sz="8000" dirty="0"/>
          </a:p>
          <a:p>
            <a:pPr marL="0" indent="0">
              <a:buNone/>
            </a:pPr>
            <a:r>
              <a:rPr lang="sv-SE" dirty="0"/>
              <a:t> </a:t>
            </a:r>
          </a:p>
          <a:p>
            <a:pPr lvl="0"/>
            <a:r>
              <a:rPr lang="sv-SE" sz="8000" b="1" dirty="0"/>
              <a:t>Har du under din uppväxt sett eller hört en närstående bli utsatt för våld enligt </a:t>
            </a:r>
            <a:r>
              <a:rPr lang="sv-SE" sz="8000" b="1" dirty="0" smtClean="0"/>
              <a:t>fråga 1-4? </a:t>
            </a:r>
            <a:r>
              <a:rPr lang="sv-SE" dirty="0"/>
              <a:t> </a:t>
            </a:r>
          </a:p>
          <a:p>
            <a:pPr lvl="0"/>
            <a:endParaRPr lang="sv-SE" sz="8000" b="1" dirty="0" smtClean="0"/>
          </a:p>
          <a:p>
            <a:pPr lvl="0"/>
            <a:r>
              <a:rPr lang="sv-SE" sz="8000" b="1" dirty="0" smtClean="0"/>
              <a:t> </a:t>
            </a:r>
            <a:r>
              <a:rPr lang="sv-SE" sz="8000" b="1" dirty="0"/>
              <a:t>Har du själv som vuxen utsatt någon annan för våld enligt fråga 1 – </a:t>
            </a:r>
            <a:r>
              <a:rPr lang="sv-SE" sz="8000" b="1" dirty="0" smtClean="0"/>
              <a:t>4? </a:t>
            </a:r>
            <a:endParaRPr lang="sv-SE" sz="8000" dirty="0"/>
          </a:p>
          <a:p>
            <a:pPr marL="0" indent="0">
              <a:buNone/>
            </a:pPr>
            <a:endParaRPr lang="sv-SE" dirty="0"/>
          </a:p>
          <a:p>
            <a:endParaRPr lang="sv-SE" dirty="0"/>
          </a:p>
        </p:txBody>
      </p:sp>
    </p:spTree>
    <p:extLst>
      <p:ext uri="{BB962C8B-B14F-4D97-AF65-F5344CB8AC3E}">
        <p14:creationId xmlns:p14="http://schemas.microsoft.com/office/powerpoint/2010/main" val="3074465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664233" y="325821"/>
            <a:ext cx="9609825" cy="882869"/>
          </a:xfrm>
        </p:spPr>
        <p:txBody>
          <a:bodyPr>
            <a:noAutofit/>
          </a:bodyPr>
          <a:lstStyle/>
          <a:p>
            <a:r>
              <a:rPr lang="sv-SE" sz="4000" b="1" dirty="0" smtClean="0"/>
              <a:t/>
            </a:r>
            <a:br>
              <a:rPr lang="sv-SE" sz="4000" b="1" dirty="0" smtClean="0"/>
            </a:br>
            <a:r>
              <a:rPr lang="sv-SE" sz="4000" b="1" dirty="0" smtClean="0"/>
              <a:t>Nu har vi kommit över tröskeln -</a:t>
            </a:r>
            <a:r>
              <a:rPr lang="sv-SE" sz="4000" b="1" dirty="0"/>
              <a:t/>
            </a:r>
            <a:br>
              <a:rPr lang="sv-SE" sz="4000" b="1" dirty="0"/>
            </a:br>
            <a:endParaRPr lang="sv-SE" sz="4000" b="1" dirty="0"/>
          </a:p>
        </p:txBody>
      </p:sp>
      <p:sp>
        <p:nvSpPr>
          <p:cNvPr id="6" name="Platshållare för innehåll 5"/>
          <p:cNvSpPr>
            <a:spLocks noGrp="1"/>
          </p:cNvSpPr>
          <p:nvPr>
            <p:ph idx="1"/>
          </p:nvPr>
        </p:nvSpPr>
        <p:spPr>
          <a:xfrm>
            <a:off x="664232" y="1208690"/>
            <a:ext cx="9609825" cy="5025112"/>
          </a:xfrm>
        </p:spPr>
        <p:txBody>
          <a:bodyPr>
            <a:normAutofit lnSpcReduction="10000"/>
          </a:bodyPr>
          <a:lstStyle/>
          <a:p>
            <a:pPr marL="0" indent="0">
              <a:buNone/>
            </a:pPr>
            <a:r>
              <a:rPr lang="sv-SE" b="1" dirty="0" smtClean="0"/>
              <a:t>BVC</a:t>
            </a:r>
            <a:endParaRPr lang="sv-SE" dirty="0"/>
          </a:p>
          <a:p>
            <a:pPr marL="0" indent="0">
              <a:buNone/>
            </a:pPr>
            <a:r>
              <a:rPr lang="sv-SE" dirty="0"/>
              <a:t>Sammanställningen av frågeformulären från BVC visade att </a:t>
            </a:r>
            <a:r>
              <a:rPr lang="sv-SE" b="1" dirty="0">
                <a:solidFill>
                  <a:srgbClr val="FF0000"/>
                </a:solidFill>
              </a:rPr>
              <a:t>26</a:t>
            </a:r>
            <a:r>
              <a:rPr lang="sv-SE" b="1" dirty="0"/>
              <a:t> procent av de </a:t>
            </a:r>
            <a:r>
              <a:rPr lang="sv-SE" b="1" dirty="0">
                <a:solidFill>
                  <a:srgbClr val="FF0000"/>
                </a:solidFill>
              </a:rPr>
              <a:t>795</a:t>
            </a:r>
            <a:r>
              <a:rPr lang="sv-SE" b="1" dirty="0"/>
              <a:t> nyblivna mammorna som besvarade frågeformuläret FOV, någon gång i livet hade varit utsatta för en eller flera typer av våld. </a:t>
            </a:r>
            <a:endParaRPr lang="sv-SE" b="1" dirty="0" smtClean="0"/>
          </a:p>
          <a:p>
            <a:pPr marL="0" indent="0">
              <a:buNone/>
            </a:pPr>
            <a:r>
              <a:rPr lang="sv-SE" b="1" dirty="0" smtClean="0"/>
              <a:t>Att </a:t>
            </a:r>
            <a:r>
              <a:rPr lang="sv-SE" b="1" dirty="0"/>
              <a:t>under sin uppväxt ha bevittnat/upplevt våld mot någon närstående eller annan viktig vuxen uppgavs av </a:t>
            </a:r>
            <a:r>
              <a:rPr lang="sv-SE" b="1" dirty="0">
                <a:solidFill>
                  <a:srgbClr val="FF0000"/>
                </a:solidFill>
              </a:rPr>
              <a:t>14</a:t>
            </a:r>
            <a:r>
              <a:rPr lang="sv-SE" b="1" dirty="0"/>
              <a:t> procent, av dessa hade majoriteten varit våldsutsatta själva. </a:t>
            </a:r>
            <a:endParaRPr lang="sv-SE" b="1" dirty="0" smtClean="0"/>
          </a:p>
          <a:p>
            <a:pPr marL="0" indent="0">
              <a:buNone/>
            </a:pPr>
            <a:r>
              <a:rPr lang="sv-SE" b="1" dirty="0" smtClean="0"/>
              <a:t>Det </a:t>
            </a:r>
            <a:r>
              <a:rPr lang="sv-SE" b="1" dirty="0"/>
              <a:t>var ungefär </a:t>
            </a:r>
            <a:r>
              <a:rPr lang="sv-SE" b="1" dirty="0">
                <a:solidFill>
                  <a:srgbClr val="FF0000"/>
                </a:solidFill>
              </a:rPr>
              <a:t>fem gånger så vanligt </a:t>
            </a:r>
            <a:r>
              <a:rPr lang="sv-SE" b="1" dirty="0"/>
              <a:t>att ha varit utsatt för fysiskt, psykiskt och respektive sexuellt våld </a:t>
            </a:r>
            <a:r>
              <a:rPr lang="sv-SE" dirty="0"/>
              <a:t>bland de som bevittnat/upplevt våld vid en jämförelse med de som inte bevittnat/upplevt våld.</a:t>
            </a:r>
            <a:endParaRPr lang="sv-SE" sz="2000" b="1" dirty="0" smtClean="0"/>
          </a:p>
        </p:txBody>
      </p:sp>
    </p:spTree>
    <p:extLst>
      <p:ext uri="{BB962C8B-B14F-4D97-AF65-F5344CB8AC3E}">
        <p14:creationId xmlns:p14="http://schemas.microsoft.com/office/powerpoint/2010/main" val="1827915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664233" y="325821"/>
            <a:ext cx="9609825" cy="882869"/>
          </a:xfrm>
        </p:spPr>
        <p:txBody>
          <a:bodyPr>
            <a:noAutofit/>
          </a:bodyPr>
          <a:lstStyle/>
          <a:p>
            <a:r>
              <a:rPr lang="sv-SE" sz="4000" b="1" dirty="0" smtClean="0"/>
              <a:t/>
            </a:r>
            <a:br>
              <a:rPr lang="sv-SE" sz="4000" b="1" dirty="0" smtClean="0"/>
            </a:br>
            <a:r>
              <a:rPr lang="sv-SE" sz="4000" b="1" dirty="0" smtClean="0"/>
              <a:t>Nu har vi kommit över tröskeln -</a:t>
            </a:r>
            <a:r>
              <a:rPr lang="sv-SE" sz="4000" b="1" dirty="0"/>
              <a:t/>
            </a:r>
            <a:br>
              <a:rPr lang="sv-SE" sz="4000" b="1" dirty="0"/>
            </a:br>
            <a:endParaRPr lang="sv-SE" sz="4000" b="1" dirty="0"/>
          </a:p>
        </p:txBody>
      </p:sp>
      <p:sp>
        <p:nvSpPr>
          <p:cNvPr id="6" name="Platshållare för innehåll 5"/>
          <p:cNvSpPr>
            <a:spLocks noGrp="1"/>
          </p:cNvSpPr>
          <p:nvPr>
            <p:ph idx="1"/>
          </p:nvPr>
        </p:nvSpPr>
        <p:spPr>
          <a:xfrm>
            <a:off x="664232" y="1208690"/>
            <a:ext cx="9609825" cy="5025112"/>
          </a:xfrm>
        </p:spPr>
        <p:txBody>
          <a:bodyPr>
            <a:normAutofit lnSpcReduction="10000"/>
          </a:bodyPr>
          <a:lstStyle/>
          <a:p>
            <a:pPr marL="0" indent="0">
              <a:buNone/>
            </a:pPr>
            <a:r>
              <a:rPr lang="sv-SE" b="1" dirty="0"/>
              <a:t>Rehabiliteringsmottagningar för vuxna samt tvärprofessionella </a:t>
            </a:r>
            <a:r>
              <a:rPr lang="sv-SE" b="1" dirty="0" smtClean="0"/>
              <a:t>bedömningsteam</a:t>
            </a:r>
          </a:p>
          <a:p>
            <a:pPr marL="0" indent="0">
              <a:buNone/>
            </a:pPr>
            <a:r>
              <a:rPr lang="sv-SE" dirty="0"/>
              <a:t>Sammanställningen av frågeformulären </a:t>
            </a:r>
            <a:r>
              <a:rPr lang="sv-SE" dirty="0" smtClean="0"/>
              <a:t>visade </a:t>
            </a:r>
            <a:r>
              <a:rPr lang="sv-SE" b="1" dirty="0"/>
              <a:t>att </a:t>
            </a:r>
            <a:r>
              <a:rPr lang="sv-SE" b="1" dirty="0">
                <a:solidFill>
                  <a:srgbClr val="FF0000"/>
                </a:solidFill>
              </a:rPr>
              <a:t>52</a:t>
            </a:r>
            <a:r>
              <a:rPr lang="sv-SE" b="1" dirty="0"/>
              <a:t> procent av de </a:t>
            </a:r>
            <a:r>
              <a:rPr lang="sv-SE" b="1" dirty="0">
                <a:solidFill>
                  <a:srgbClr val="FF0000"/>
                </a:solidFill>
              </a:rPr>
              <a:t>575</a:t>
            </a:r>
            <a:r>
              <a:rPr lang="sv-SE" b="1" dirty="0"/>
              <a:t> kvinnorna och </a:t>
            </a:r>
            <a:r>
              <a:rPr lang="sv-SE" b="1" dirty="0">
                <a:solidFill>
                  <a:srgbClr val="FF0000"/>
                </a:solidFill>
              </a:rPr>
              <a:t>47</a:t>
            </a:r>
            <a:r>
              <a:rPr lang="sv-SE" b="1" dirty="0"/>
              <a:t> procent av de </a:t>
            </a:r>
            <a:r>
              <a:rPr lang="sv-SE" b="1" dirty="0">
                <a:solidFill>
                  <a:srgbClr val="FF0000"/>
                </a:solidFill>
              </a:rPr>
              <a:t>214</a:t>
            </a:r>
            <a:r>
              <a:rPr lang="sv-SE" b="1" dirty="0"/>
              <a:t> männen som svarade på FOV uppgav att de varit utsatta för en eller flera typer av våld. </a:t>
            </a:r>
            <a:endParaRPr lang="sv-SE" b="1" dirty="0" smtClean="0"/>
          </a:p>
          <a:p>
            <a:pPr marL="0" indent="0">
              <a:buNone/>
            </a:pPr>
            <a:r>
              <a:rPr lang="sv-SE" dirty="0"/>
              <a:t>Bland kvinnorna svarade </a:t>
            </a:r>
            <a:r>
              <a:rPr lang="sv-SE" b="1" dirty="0">
                <a:solidFill>
                  <a:srgbClr val="FF0000"/>
                </a:solidFill>
              </a:rPr>
              <a:t>27</a:t>
            </a:r>
            <a:r>
              <a:rPr lang="sv-SE" b="1" dirty="0"/>
              <a:t> procent att de som barn bevittnat/upplevt våld mot någon närstående eller annan viktig vuxen, bland männen var denna siffra </a:t>
            </a:r>
            <a:r>
              <a:rPr lang="sv-SE" b="1" dirty="0">
                <a:solidFill>
                  <a:srgbClr val="FF0000"/>
                </a:solidFill>
              </a:rPr>
              <a:t>31</a:t>
            </a:r>
            <a:r>
              <a:rPr lang="sv-SE" b="1" dirty="0"/>
              <a:t> procent. </a:t>
            </a:r>
            <a:endParaRPr lang="sv-SE" b="1" dirty="0" smtClean="0"/>
          </a:p>
          <a:p>
            <a:pPr marL="0" indent="0">
              <a:buNone/>
            </a:pPr>
            <a:r>
              <a:rPr lang="sv-SE" dirty="0" smtClean="0"/>
              <a:t>Av </a:t>
            </a:r>
            <a:r>
              <a:rPr lang="sv-SE" dirty="0"/>
              <a:t>de kvinnor och män som svarat att de som barn bevittnat/upplevt våld mot någon närstående eller annan viktig vuxen, </a:t>
            </a:r>
            <a:r>
              <a:rPr lang="sv-SE" b="1" dirty="0">
                <a:solidFill>
                  <a:srgbClr val="FF0000"/>
                </a:solidFill>
              </a:rPr>
              <a:t>hade en betydligt större andel någon gång i livet varit våldsutsatta själva. </a:t>
            </a:r>
            <a:endParaRPr lang="sv-SE" b="1" dirty="0" smtClean="0">
              <a:solidFill>
                <a:srgbClr val="FF0000"/>
              </a:solidFill>
            </a:endParaRPr>
          </a:p>
          <a:p>
            <a:pPr marL="0" indent="0">
              <a:buNone/>
            </a:pPr>
            <a:endParaRPr lang="sv-SE" b="1" dirty="0"/>
          </a:p>
        </p:txBody>
      </p:sp>
    </p:spTree>
    <p:extLst>
      <p:ext uri="{BB962C8B-B14F-4D97-AF65-F5344CB8AC3E}">
        <p14:creationId xmlns:p14="http://schemas.microsoft.com/office/powerpoint/2010/main" val="3844300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p:cNvSpPr>
            <a:spLocks noGrp="1"/>
          </p:cNvSpPr>
          <p:nvPr>
            <p:ph type="title"/>
          </p:nvPr>
        </p:nvSpPr>
        <p:spPr>
          <a:xfrm>
            <a:off x="664231" y="874601"/>
            <a:ext cx="9609825" cy="1490227"/>
          </a:xfrm>
        </p:spPr>
        <p:txBody>
          <a:bodyPr>
            <a:normAutofit fontScale="90000"/>
          </a:bodyPr>
          <a:lstStyle/>
          <a:p>
            <a:r>
              <a:rPr lang="sv-SE" dirty="0" smtClean="0"/>
              <a:t/>
            </a:r>
            <a:br>
              <a:rPr lang="sv-SE" dirty="0" smtClean="0"/>
            </a:br>
            <a:r>
              <a:rPr lang="sv-SE" b="1" dirty="0" smtClean="0"/>
              <a:t>Mål för överenskommelsen mellan regeringen och SKL under 3 år:</a:t>
            </a:r>
            <a:endParaRPr lang="sv-SE" b="1" dirty="0"/>
          </a:p>
        </p:txBody>
      </p:sp>
      <p:sp>
        <p:nvSpPr>
          <p:cNvPr id="6" name="Platshållare för innehåll 5"/>
          <p:cNvSpPr>
            <a:spLocks noGrp="1"/>
          </p:cNvSpPr>
          <p:nvPr>
            <p:ph idx="1"/>
          </p:nvPr>
        </p:nvSpPr>
        <p:spPr>
          <a:xfrm>
            <a:off x="838200" y="3216165"/>
            <a:ext cx="10515600" cy="3153103"/>
          </a:xfrm>
        </p:spPr>
        <p:txBody>
          <a:bodyPr>
            <a:normAutofit fontScale="92500"/>
          </a:bodyPr>
          <a:lstStyle/>
          <a:p>
            <a:pPr marL="30163" indent="0">
              <a:buNone/>
            </a:pPr>
            <a:r>
              <a:rPr lang="sv-SE" dirty="0" smtClean="0"/>
              <a:t>Stärka </a:t>
            </a:r>
            <a:r>
              <a:rPr lang="sv-SE" dirty="0"/>
              <a:t>och utveckla kvinnofridsarbetet i kommuner, landsting och regioner utifrån målsättningarna i den nationella strategin för att förebygga och bekämpa mäns våld mot kvinnor och våld i nära relationer</a:t>
            </a:r>
            <a:r>
              <a:rPr lang="sv-SE" dirty="0" smtClean="0"/>
              <a:t>.</a:t>
            </a:r>
          </a:p>
          <a:p>
            <a:pPr marL="30163" indent="0">
              <a:buNone/>
            </a:pPr>
            <a:endParaRPr lang="sv-SE" dirty="0"/>
          </a:p>
          <a:p>
            <a:pPr marL="30163" indent="0">
              <a:buNone/>
            </a:pPr>
            <a:endParaRPr lang="sv-SE" dirty="0" smtClean="0"/>
          </a:p>
          <a:p>
            <a:pPr marL="30163" indent="0">
              <a:buNone/>
            </a:pPr>
            <a:r>
              <a:rPr lang="sv-SE" dirty="0" smtClean="0"/>
              <a:t>									</a:t>
            </a:r>
            <a:r>
              <a:rPr lang="sv-SE" dirty="0"/>
              <a:t>	</a:t>
            </a:r>
            <a:r>
              <a:rPr lang="sv-SE" dirty="0" smtClean="0"/>
              <a:t>										</a:t>
            </a:r>
          </a:p>
          <a:p>
            <a:pPr marL="30163" indent="0">
              <a:buNone/>
            </a:pPr>
            <a:endParaRPr lang="sv-SE" dirty="0"/>
          </a:p>
        </p:txBody>
      </p:sp>
    </p:spTree>
    <p:extLst>
      <p:ext uri="{BB962C8B-B14F-4D97-AF65-F5344CB8AC3E}">
        <p14:creationId xmlns:p14="http://schemas.microsoft.com/office/powerpoint/2010/main" val="34669170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2466</Words>
  <Application>Microsoft Office PowerPoint</Application>
  <PresentationFormat>Bredbild</PresentationFormat>
  <Paragraphs>138</Paragraphs>
  <Slides>11</Slides>
  <Notes>6</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DÖDLIGT VÅLD I NÄRA RELATIONER I VÄSTRA GÖTALAND 2000-2016</vt:lpstr>
      <vt:lpstr> Sammanfattning och utdrag från Socialstyrelsens Dödsfallsutredningar 2016–2017  </vt:lpstr>
      <vt:lpstr>För barn som utsätts för direkt våld eller upplever våld från den ena föräldern mot den andra föräldern får det stora konsekvenser. </vt:lpstr>
      <vt:lpstr>   Sammanfattning av en fallbeskrivning från Västra Götaland om en kvinna som sökte hjälp upprepade gånger vid AF, FK, Socialtjänst och hälso- och sjukvård under 20 års tid innan hon fick frågor om våld. </vt:lpstr>
      <vt:lpstr> Nu har vi kommit över tröskeln –  frågeformulär om våld till 2.400 patienter </vt:lpstr>
      <vt:lpstr> Validerade frågor om våld framtagna av VKV- Västra Götalandsregionens kompetenscentrum om våld i nära relationer.  </vt:lpstr>
      <vt:lpstr> Nu har vi kommit över tröskeln - </vt:lpstr>
      <vt:lpstr> Nu har vi kommit över tröskeln - </vt:lpstr>
      <vt:lpstr> Mål för överenskommelsen mellan regeringen och SKL under 3 år:</vt:lpstr>
      <vt:lpstr>Treåriga mål för SKL:s kvinnofridssatsning</vt:lpstr>
      <vt:lpstr>SKL:s uppdrag</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Mål för överenskommelsen mellan regeringen och SKL under 3 år:</dc:title>
  <dc:creator>Kruse Anita</dc:creator>
  <cp:lastModifiedBy>Kruse Anita</cp:lastModifiedBy>
  <cp:revision>33</cp:revision>
  <dcterms:created xsi:type="dcterms:W3CDTF">2018-09-26T06:20:38Z</dcterms:created>
  <dcterms:modified xsi:type="dcterms:W3CDTF">2018-11-12T23:07:11Z</dcterms:modified>
</cp:coreProperties>
</file>