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95" r:id="rId3"/>
    <p:sldId id="298" r:id="rId4"/>
    <p:sldId id="324" r:id="rId5"/>
    <p:sldId id="300" r:id="rId6"/>
    <p:sldId id="315" r:id="rId7"/>
    <p:sldId id="316" r:id="rId8"/>
    <p:sldId id="318" r:id="rId9"/>
    <p:sldId id="317" r:id="rId10"/>
    <p:sldId id="319" r:id="rId11"/>
    <p:sldId id="320" r:id="rId12"/>
    <p:sldId id="321" r:id="rId13"/>
    <p:sldId id="322" r:id="rId14"/>
    <p:sldId id="323" r:id="rId15"/>
    <p:sldId id="325" r:id="rId16"/>
    <p:sldId id="270" r:id="rId17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81" autoAdjust="0"/>
  </p:normalViewPr>
  <p:slideViewPr>
    <p:cSldViewPr snapToGrid="0" showGuides="1">
      <p:cViewPr varScale="1">
        <p:scale>
          <a:sx n="115" d="100"/>
          <a:sy n="115" d="100"/>
        </p:scale>
        <p:origin x="1392" y="10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 smtClean="0"/>
              <a:t>Klicka här för att </a:t>
            </a:r>
            <a:br>
              <a:rPr lang="sv-SE" dirty="0" smtClean="0"/>
            </a:br>
            <a:r>
              <a:rPr lang="sv-SE" dirty="0" smtClean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elsida utan bild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3DB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4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20xx-xx-xx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16058" y="6295894"/>
            <a:ext cx="1152128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868186" y="6295894"/>
            <a:ext cx="28956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701" r:id="rId4"/>
    <p:sldLayoutId id="2147483650" r:id="rId5"/>
    <p:sldLayoutId id="2147483665" r:id="rId6"/>
    <p:sldLayoutId id="2147483661" r:id="rId7"/>
    <p:sldLayoutId id="2147483662" r:id="rId8"/>
    <p:sldLayoutId id="2147483700" r:id="rId9"/>
    <p:sldLayoutId id="2147483663" r:id="rId10"/>
    <p:sldLayoutId id="2147483664" r:id="rId11"/>
    <p:sldLayoutId id="2147483703" r:id="rId12"/>
    <p:sldLayoutId id="2147483702" r:id="rId13"/>
    <p:sldLayoutId id="2147483704" r:id="rId14"/>
    <p:sldLayoutId id="2147483667" r:id="rId15"/>
    <p:sldLayoutId id="2147483705" r:id="rId16"/>
    <p:sldLayoutId id="2147483670" r:id="rId17"/>
    <p:sldLayoutId id="2147483668" r:id="rId18"/>
    <p:sldLayoutId id="2147483707" r:id="rId19"/>
    <p:sldLayoutId id="2147483706" r:id="rId20"/>
    <p:sldLayoutId id="2147483708" r:id="rId21"/>
    <p:sldLayoutId id="2147483709" r:id="rId22"/>
    <p:sldLayoutId id="2147483666" r:id="rId23"/>
    <p:sldLayoutId id="2147483669" r:id="rId24"/>
    <p:sldLayoutId id="2147483655" r:id="rId25"/>
    <p:sldLayoutId id="2147483654" r:id="rId26"/>
    <p:sldLayoutId id="2147483698" r:id="rId27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Socialstyrelsens arbete mot våld i nära relation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2018-11-13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b="0" dirty="0" smtClean="0">
                <a:latin typeface="Arial" panose="020B0604020202020204" pitchFamily="34" charset="0"/>
                <a:cs typeface="Arial" panose="020B0604020202020204" pitchFamily="34" charset="0"/>
              </a:rPr>
              <a:t>Maria Boustedt Hedvall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486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att stödja utvecklingen av arbete inom vård och omsorg med mäns våld mot kvinnor, forts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2369126"/>
            <a:ext cx="6959600" cy="377397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2. </a:t>
            </a:r>
            <a:r>
              <a:rPr lang="sv-SE" sz="2400" dirty="0" smtClean="0"/>
              <a:t>Fördjupad fortbildning om hedersrelaterat våld och förtryck samt könsstympning</a:t>
            </a:r>
          </a:p>
          <a:p>
            <a:pPr marL="0" indent="0">
              <a:buNone/>
            </a:pPr>
            <a:r>
              <a:rPr lang="sv-SE" sz="2400" dirty="0" smtClean="0"/>
              <a:t>3. Samlad kvalitetssäkrad kunskap på webben (Kunskapsguiden)</a:t>
            </a:r>
          </a:p>
          <a:p>
            <a:pPr marL="0" indent="0">
              <a:buNone/>
            </a:pPr>
            <a:r>
              <a:rPr lang="sv-SE" sz="2400" dirty="0" smtClean="0"/>
              <a:t>4. Arbete med indikatorer för uppföljning av den nationella strategin</a:t>
            </a:r>
          </a:p>
          <a:p>
            <a:pPr marL="0" indent="0">
              <a:buNone/>
            </a:pPr>
            <a:r>
              <a:rPr lang="sv-SE" sz="2400" dirty="0" smtClean="0"/>
              <a:t>5. Inventering av vård för könsstympade flickor och kvinnor</a:t>
            </a:r>
          </a:p>
          <a:p>
            <a:pPr marL="0" indent="0">
              <a:buNone/>
            </a:pPr>
            <a:r>
              <a:rPr lang="sv-SE" sz="2400" dirty="0" smtClean="0"/>
              <a:t>6. Kartläggning av skyddade boenden</a:t>
            </a:r>
          </a:p>
        </p:txBody>
      </p:sp>
    </p:spTree>
    <p:extLst>
      <p:ext uri="{BB962C8B-B14F-4D97-AF65-F5344CB8AC3E}">
        <p14:creationId xmlns:p14="http://schemas.microsoft.com/office/powerpoint/2010/main" val="328346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2 – utbildningsinsatser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Uppdrag att genomföra utbildningsinsatser för socialtjänstens personal om våld i nära relationer och mäns våld mot kvinnor – fokus </a:t>
            </a:r>
            <a:r>
              <a:rPr lang="sv-SE" dirty="0" err="1" smtClean="0"/>
              <a:t>ffa</a:t>
            </a:r>
            <a:r>
              <a:rPr lang="sv-SE" dirty="0" smtClean="0"/>
              <a:t> på särskilt utsatta kvinnor</a:t>
            </a:r>
          </a:p>
          <a:p>
            <a:pPr marL="0" indent="0">
              <a:buNone/>
            </a:pPr>
            <a:endParaRPr lang="sv-SE" dirty="0"/>
          </a:p>
          <a:p>
            <a:pPr>
              <a:buFontTx/>
              <a:buChar char="-"/>
            </a:pPr>
            <a:r>
              <a:rPr lang="sv-SE" sz="2400" dirty="0" smtClean="0"/>
              <a:t>Nationell </a:t>
            </a:r>
            <a:r>
              <a:rPr lang="sv-SE" sz="2400" dirty="0" smtClean="0"/>
              <a:t>samling </a:t>
            </a:r>
            <a:r>
              <a:rPr lang="sv-SE" sz="2400" dirty="0" smtClean="0"/>
              <a:t>#upptäckvåldet, </a:t>
            </a:r>
            <a:r>
              <a:rPr lang="sv-SE" sz="2400" dirty="0" smtClean="0"/>
              <a:t>Folkets Hus, Stockholm </a:t>
            </a:r>
            <a:r>
              <a:rPr lang="sv-SE" sz="2400" dirty="0" smtClean="0"/>
              <a:t>18/12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61844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3 – samverkan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Uppdrag att planera för utökad samverkan i frågor om förbättrad upptäckt av våld i nära relationer m.m.</a:t>
            </a:r>
          </a:p>
          <a:p>
            <a:pPr>
              <a:buFontTx/>
              <a:buChar char="-"/>
            </a:pPr>
            <a:r>
              <a:rPr lang="sv-SE" sz="2400" dirty="0" smtClean="0"/>
              <a:t>Socialstyrelsen, Arbetsförmedlingen, Försäkringskassan, Migrationsverket</a:t>
            </a:r>
          </a:p>
          <a:p>
            <a:pPr>
              <a:buFontTx/>
              <a:buChar char="-"/>
            </a:pPr>
            <a:r>
              <a:rPr lang="sv-SE" sz="2400" dirty="0" smtClean="0"/>
              <a:t>Redovisning senast 1 juni 2019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8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Samverkansuppdraget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Ta fram en plan för utökad samverkan mellan myndigheterna 2019–2021 i frågor om:</a:t>
            </a:r>
          </a:p>
          <a:p>
            <a:pPr>
              <a:buFontTx/>
              <a:buChar char="-"/>
            </a:pPr>
            <a:r>
              <a:rPr lang="sv-SE" sz="2000" dirty="0" smtClean="0"/>
              <a:t>Rutiner och metoder för att upptäcka våldsutsatthet och våldsutövande</a:t>
            </a:r>
          </a:p>
          <a:p>
            <a:pPr>
              <a:buFontTx/>
              <a:buChar char="-"/>
            </a:pPr>
            <a:r>
              <a:rPr lang="sv-SE" sz="2000" dirty="0" smtClean="0"/>
              <a:t>Övergripande information om våld, lagstiftning, skydd och stöd</a:t>
            </a:r>
          </a:p>
          <a:p>
            <a:pPr>
              <a:buFontTx/>
              <a:buChar char="-"/>
            </a:pPr>
            <a:r>
              <a:rPr lang="sv-SE" sz="2000" dirty="0" smtClean="0"/>
              <a:t>Hänvisning till socialtjänst, hälso- och sjukvård samt rättsväsende för berörda individer</a:t>
            </a:r>
          </a:p>
          <a:p>
            <a:pPr>
              <a:buFontTx/>
              <a:buChar char="-"/>
            </a:pPr>
            <a:r>
              <a:rPr lang="sv-SE" sz="2000" dirty="0" smtClean="0"/>
              <a:t>Förstärkt stöd till relevant personal med klientkontakter 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2252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Samverkansuppdraget, forts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Samverka med länsstyrelserna, Statens servicecenter, andra relevanta myndigheter och SKL</a:t>
            </a:r>
          </a:p>
          <a:p>
            <a:r>
              <a:rPr lang="sv-SE" dirty="0" smtClean="0"/>
              <a:t>Beakta hedersrelaterat våld och förtryck (…)</a:t>
            </a:r>
          </a:p>
          <a:p>
            <a:r>
              <a:rPr lang="sv-SE" dirty="0" smtClean="0"/>
              <a:t>Beakta särskild sårbarhet (…)</a:t>
            </a:r>
          </a:p>
          <a:p>
            <a:r>
              <a:rPr lang="sv-SE" dirty="0" smtClean="0"/>
              <a:t>Analysera förutsättningarna för samverkan med länsstyrelserna, utifrån deras uppdrag (…)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73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Samverkansuppdraget, forts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1712422"/>
            <a:ext cx="6959600" cy="4055178"/>
          </a:xfrm>
        </p:spPr>
        <p:txBody>
          <a:bodyPr/>
          <a:lstStyle/>
          <a:p>
            <a:pPr marL="0" indent="0">
              <a:buNone/>
            </a:pPr>
            <a:r>
              <a:rPr lang="sv-SE" i="1" dirty="0" smtClean="0"/>
              <a:t>Rundabordssamtal 8 oktober, med fokus på:</a:t>
            </a:r>
          </a:p>
          <a:p>
            <a:r>
              <a:rPr lang="sv-SE" sz="2400" dirty="0"/>
              <a:t>Hur ser samverkansbehoven ut (nationellt, regionalt, lokalt)? </a:t>
            </a:r>
            <a:endParaRPr lang="sv-SE" sz="2400" dirty="0" smtClean="0"/>
          </a:p>
          <a:p>
            <a:r>
              <a:rPr lang="sv-SE" sz="2400" dirty="0" smtClean="0"/>
              <a:t>Vilka </a:t>
            </a:r>
            <a:r>
              <a:rPr lang="sv-SE" sz="2400" dirty="0"/>
              <a:t>förutsättningar finns för att samverka i de här frågorna – och vad saknas? </a:t>
            </a:r>
            <a:endParaRPr lang="sv-SE" sz="2400" dirty="0" smtClean="0"/>
          </a:p>
          <a:p>
            <a:r>
              <a:rPr lang="sv-SE" sz="2400" dirty="0" smtClean="0"/>
              <a:t>Vilka </a:t>
            </a:r>
            <a:r>
              <a:rPr lang="sv-SE" sz="2400" dirty="0"/>
              <a:t>samverkansplattformar finns redan på plats? På vilket sätt kan dessa användas/modifieras för att förbättra upptäckt av våld i nära relationer? </a:t>
            </a:r>
            <a:endParaRPr lang="sv-SE" sz="2400" dirty="0" smtClean="0"/>
          </a:p>
          <a:p>
            <a:r>
              <a:rPr lang="sv-SE" sz="2400" dirty="0" smtClean="0"/>
              <a:t>Vilka </a:t>
            </a:r>
            <a:r>
              <a:rPr lang="sv-SE" sz="2400" dirty="0"/>
              <a:t>möjligheter och utmaningar ser vi?        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4138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825088" y="4877221"/>
            <a:ext cx="57569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600" b="1" dirty="0" smtClean="0">
                <a:solidFill>
                  <a:schemeClr val="accent4"/>
                </a:solidFill>
              </a:rPr>
              <a:t>Mer information finns</a:t>
            </a:r>
            <a:r>
              <a:rPr lang="sv-SE" sz="2600" b="1" baseline="0" dirty="0" smtClean="0">
                <a:solidFill>
                  <a:schemeClr val="accent4"/>
                </a:solidFill>
              </a:rPr>
              <a:t> på:</a:t>
            </a:r>
          </a:p>
          <a:p>
            <a:pPr algn="r"/>
            <a:r>
              <a:rPr lang="sv-SE" sz="2600" b="1" baseline="0" dirty="0" smtClean="0">
                <a:solidFill>
                  <a:schemeClr val="accent4"/>
                </a:solidFill>
              </a:rPr>
              <a:t>www.socialstyrelsen.se</a:t>
            </a:r>
            <a:endParaRPr lang="sv-SE" sz="2600" b="1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400" dirty="0" smtClean="0"/>
              <a:t>Tidigare eller pågående arbeten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3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801688" y="623455"/>
            <a:ext cx="6959600" cy="514414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Föreskrifter och allmänna råd med tillhörande handbok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Utbildningsmaterial med fokus på kvinnor i särskilt utsatta situationer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Vägledning om att upptäcka våld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Bedömningsmetoder (t.ex. FREDA)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Partnerkontakt – säkerhetsarbete vid bedömning av våldsutövare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0" dirty="0" smtClean="0"/>
              <a:t>Dödsfallsutredningar</a:t>
            </a:r>
          </a:p>
        </p:txBody>
      </p:sp>
    </p:spTree>
    <p:extLst>
      <p:ext uri="{BB962C8B-B14F-4D97-AF65-F5344CB8AC3E}">
        <p14:creationId xmlns:p14="http://schemas.microsoft.com/office/powerpoint/2010/main" val="9803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400" dirty="0" smtClean="0"/>
              <a:t>Uppdrag kopplade till den nationella strategin 2016</a:t>
            </a:r>
            <a:endParaRPr lang="sv-SE" sz="3400" dirty="0"/>
          </a:p>
        </p:txBody>
      </p:sp>
    </p:spTree>
    <p:extLst>
      <p:ext uri="{BB962C8B-B14F-4D97-AF65-F5344CB8AC3E}">
        <p14:creationId xmlns:p14="http://schemas.microsoft.com/office/powerpoint/2010/main" val="18958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856211"/>
            <a:ext cx="6959600" cy="5037513"/>
          </a:xfrm>
        </p:spPr>
        <p:txBody>
          <a:bodyPr/>
          <a:lstStyle/>
          <a:p>
            <a:pPr marL="0" indent="0">
              <a:buNone/>
            </a:pPr>
            <a:r>
              <a:rPr lang="sv-SE" sz="2800" i="1" dirty="0" smtClean="0"/>
              <a:t>Förbättra kunskapen om förekomsten av våld och insatser:</a:t>
            </a:r>
          </a:p>
          <a:p>
            <a:r>
              <a:rPr lang="sv-SE" sz="2400" dirty="0" smtClean="0"/>
              <a:t>Ta fram förslag på indikatorer för att följa upp den nationella strategin</a:t>
            </a:r>
          </a:p>
          <a:p>
            <a:r>
              <a:rPr lang="sv-SE" sz="2400" dirty="0" smtClean="0"/>
              <a:t>Utreda förutsättningar för öppna jämförelser inom hälso- och sjukvården</a:t>
            </a:r>
          </a:p>
          <a:p>
            <a:r>
              <a:rPr lang="sv-SE" sz="2400" dirty="0" smtClean="0"/>
              <a:t>Utveckla nationell statistik som rör våldsområdet</a:t>
            </a:r>
          </a:p>
          <a:p>
            <a:r>
              <a:rPr lang="sv-SE" sz="2400" dirty="0" smtClean="0"/>
              <a:t>Ta fram vägledning till kommunerna om kostnader för våld</a:t>
            </a:r>
            <a:endParaRPr lang="sv-SE" sz="2400" dirty="0"/>
          </a:p>
          <a:p>
            <a:r>
              <a:rPr lang="sv-SE" sz="2400" dirty="0" smtClean="0"/>
              <a:t>Kartlägga omfattningen av hedersrelaterat våld och förtryck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272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756459"/>
            <a:ext cx="6959600" cy="5137266"/>
          </a:xfrm>
        </p:spPr>
        <p:txBody>
          <a:bodyPr/>
          <a:lstStyle/>
          <a:p>
            <a:pPr marL="0" indent="0">
              <a:buNone/>
            </a:pPr>
            <a:r>
              <a:rPr lang="sv-SE" sz="2800" i="1" dirty="0" smtClean="0"/>
              <a:t>Förstärka kompetensstödet för vård- och omsorgspersonal:</a:t>
            </a:r>
          </a:p>
          <a:p>
            <a:endParaRPr lang="sv-SE" sz="2400" dirty="0" smtClean="0"/>
          </a:p>
          <a:p>
            <a:r>
              <a:rPr lang="sv-SE" sz="2400" dirty="0" smtClean="0"/>
              <a:t>Planera för en fördjupad fortbildning om hedersrelaterat våld och förtryck i socialtjänst samt hälso- och sjukvård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792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756459"/>
            <a:ext cx="6959600" cy="5137266"/>
          </a:xfrm>
        </p:spPr>
        <p:txBody>
          <a:bodyPr/>
          <a:lstStyle/>
          <a:p>
            <a:pPr marL="0" indent="0">
              <a:buNone/>
            </a:pPr>
            <a:r>
              <a:rPr lang="sv-SE" sz="2800" i="1" dirty="0" smtClean="0"/>
              <a:t>Vidareutveckla metoder för vård- och omsorgspersonal:</a:t>
            </a:r>
          </a:p>
          <a:p>
            <a:endParaRPr lang="sv-SE" sz="2400" dirty="0" smtClean="0"/>
          </a:p>
          <a:p>
            <a:r>
              <a:rPr lang="sv-SE" sz="2400" dirty="0" smtClean="0"/>
              <a:t>Kartlägga förekomst och behov av standardiserade bedömningsmetoder</a:t>
            </a:r>
          </a:p>
          <a:p>
            <a:r>
              <a:rPr lang="sv-SE" sz="2400" dirty="0" smtClean="0"/>
              <a:t>Utveckla bedömningsmetoder för hedersrelaterat våld och våldsutövande</a:t>
            </a:r>
          </a:p>
          <a:p>
            <a:r>
              <a:rPr lang="sv-SE" sz="2400" dirty="0" smtClean="0"/>
              <a:t>Utveckla metoder för behandling av våldsutövare</a:t>
            </a:r>
          </a:p>
          <a:p>
            <a:r>
              <a:rPr lang="sv-SE" sz="2400" dirty="0" smtClean="0"/>
              <a:t>Stödja utveckling och spridning av behandlingsmetoder för våldsutsatta barn</a:t>
            </a:r>
          </a:p>
        </p:txBody>
      </p:sp>
    </p:spTree>
    <p:extLst>
      <p:ext uri="{BB962C8B-B14F-4D97-AF65-F5344CB8AC3E}">
        <p14:creationId xmlns:p14="http://schemas.microsoft.com/office/powerpoint/2010/main" val="11685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400" dirty="0" smtClean="0"/>
              <a:t>Nya uppdrag 2018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9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1 – stödja utvecklingen av arbete inom vård och omsorg med mäns våld mot kvinnor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8" y="2369126"/>
            <a:ext cx="6959600" cy="3607725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1. Vidareutveckling av kunskapsstöd till kommuner och landsting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 smtClean="0"/>
              <a:t>arbeta förebyggande mot våld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u</a:t>
            </a:r>
            <a:r>
              <a:rPr lang="sv-SE" sz="1800" dirty="0" smtClean="0"/>
              <a:t>pptäcka våldsutsatthet och våldsutövande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u</a:t>
            </a:r>
            <a:r>
              <a:rPr lang="sv-SE" sz="1800" dirty="0" smtClean="0"/>
              <a:t>ppmärksamma barn i kontakter med vuxna våldsutsatta och våldsutövare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 smtClean="0"/>
              <a:t>bedöma stödbehov och risken för upprepat våld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f</a:t>
            </a:r>
            <a:r>
              <a:rPr lang="sv-SE" sz="1800" dirty="0" smtClean="0"/>
              <a:t>ölja upp verksamheter för våldsutsatta och våldsutövare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b</a:t>
            </a:r>
            <a:r>
              <a:rPr lang="sv-SE" sz="1800" dirty="0" smtClean="0"/>
              <a:t>eräkna kostnader av våld i nära relationer på kommunal och regional nivå</a:t>
            </a:r>
          </a:p>
        </p:txBody>
      </p:sp>
    </p:spTree>
    <p:extLst>
      <p:ext uri="{BB962C8B-B14F-4D97-AF65-F5344CB8AC3E}">
        <p14:creationId xmlns:p14="http://schemas.microsoft.com/office/powerpoint/2010/main" val="4049812571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 name="Ljusbrun"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Diagramfärg Riket Huvudfärg">
      <a:srgbClr val="ED8B00"/>
    </a:custClr>
    <a:custClr name="Blå">
      <a:srgbClr val="3DB7E4"/>
    </a:custClr>
    <a:custClr name="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Röd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Blank.potx" id="{ADAA1434-5993-44CC-AD35-847D3DAF0A31}" vid="{08C8DC3B-69CE-4FEA-AAFE-17CAB60C10D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104</TotalTime>
  <Words>538</Words>
  <Application>Microsoft Office PowerPoint</Application>
  <PresentationFormat>Bildspel på skärmen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SoS-PPT-svensk-150922</vt:lpstr>
      <vt:lpstr>Socialstyrelsens arbete mot våld i nära relation </vt:lpstr>
      <vt:lpstr>Tidigare eller pågående arbeten</vt:lpstr>
      <vt:lpstr>PowerPoint-presentation</vt:lpstr>
      <vt:lpstr>Uppdrag kopplade till den nationella strategin 2016</vt:lpstr>
      <vt:lpstr>PowerPoint-presentation</vt:lpstr>
      <vt:lpstr>PowerPoint-presentation</vt:lpstr>
      <vt:lpstr>PowerPoint-presentation</vt:lpstr>
      <vt:lpstr>Nya uppdrag 2018</vt:lpstr>
      <vt:lpstr>Uppdrag 1 – stödja utvecklingen av arbete inom vård och omsorg med mäns våld mot kvinnor </vt:lpstr>
      <vt:lpstr>Uppdrag att stödja utvecklingen av arbete inom vård och omsorg med mäns våld mot kvinnor, forts</vt:lpstr>
      <vt:lpstr>Uppdrag 2 – utbildningsinsatser </vt:lpstr>
      <vt:lpstr>Uppdrag 3 – samverkan </vt:lpstr>
      <vt:lpstr>Samverkansuppdraget</vt:lpstr>
      <vt:lpstr>Samverkansuppdraget, forts</vt:lpstr>
      <vt:lpstr>Samverkansuppdraget, forts</vt:lpstr>
      <vt:lpstr>PowerPoint-presentation</vt:lpstr>
    </vt:vector>
  </TitlesOfParts>
  <Company>Socialstyrelsen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Samverkansmöte – förbättrad upptäckt av våld i nära relation</dc:title>
  <dc:creator>Boustedt Hedvall, Maria</dc:creator>
  <cp:lastModifiedBy>Boustedt Hedvall, Maria</cp:lastModifiedBy>
  <cp:revision>15</cp:revision>
  <cp:lastPrinted>2015-05-08T11:44:01Z</cp:lastPrinted>
  <dcterms:created xsi:type="dcterms:W3CDTF">2018-09-03T08:59:12Z</dcterms:created>
  <dcterms:modified xsi:type="dcterms:W3CDTF">2018-11-12T08:47:45Z</dcterms:modified>
</cp:coreProperties>
</file>